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0" r:id="rId3"/>
    <p:sldId id="341" r:id="rId4"/>
    <p:sldId id="339" r:id="rId5"/>
    <p:sldId id="304" r:id="rId6"/>
    <p:sldId id="301" r:id="rId7"/>
    <p:sldId id="342" r:id="rId8"/>
    <p:sldId id="367" r:id="rId9"/>
    <p:sldId id="262" r:id="rId10"/>
    <p:sldId id="292" r:id="rId11"/>
    <p:sldId id="293" r:id="rId12"/>
    <p:sldId id="294" r:id="rId13"/>
    <p:sldId id="295" r:id="rId14"/>
    <p:sldId id="297" r:id="rId15"/>
    <p:sldId id="344" r:id="rId16"/>
    <p:sldId id="345" r:id="rId17"/>
    <p:sldId id="346" r:id="rId18"/>
    <p:sldId id="368" r:id="rId19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inar Hjörleifs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91FF2D"/>
    <a:srgbClr val="FF9966"/>
    <a:srgbClr val="FF9933"/>
    <a:srgbClr val="FF3300"/>
    <a:srgbClr val="FF9900"/>
    <a:srgbClr val="CC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70" autoAdjust="0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7C5A06-E81E-463F-ADF2-E2EEE1A1E3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950" y="236538"/>
            <a:ext cx="307975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t" anchorCtr="0" compatLnSpc="1">
            <a:prstTxWarp prst="textNoShape">
              <a:avLst/>
            </a:prstTxWarp>
          </a:bodyPr>
          <a:lstStyle>
            <a:lvl1pPr defTabSz="803275">
              <a:defRPr sz="1000" b="0" i="1"/>
            </a:lvl1pPr>
          </a:lstStyle>
          <a:p>
            <a:endParaRPr lang="en-GB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331215F-257F-478F-8AA0-8E2A056D58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1900" y="9447213"/>
            <a:ext cx="30781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b" anchorCtr="0" compatLnSpc="1">
            <a:prstTxWarp prst="textNoShape">
              <a:avLst/>
            </a:prstTxWarp>
          </a:bodyPr>
          <a:lstStyle>
            <a:lvl1pPr algn="r" defTabSz="803275">
              <a:defRPr sz="1000" b="0" i="1"/>
            </a:lvl1pPr>
          </a:lstStyle>
          <a:p>
            <a:fld id="{D9589833-DE23-445E-A965-2DBA778BBBC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A59E5DE-438D-4887-B454-72A3021FB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75" y="9529763"/>
            <a:ext cx="4064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7065" tIns="48533" rIns="97065" bIns="48533" anchor="ctr">
            <a:spAutoFit/>
          </a:bodyPr>
          <a:lstStyle>
            <a:lvl1pPr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03250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04913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8163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409825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670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242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814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386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92F90BD-F44A-4A33-876E-5DD89D9FF57D}" type="slidenum">
              <a:rPr lang="en-GB" altLang="en-US" sz="15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GB" altLang="en-US" sz="15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01210D7-B4CB-468B-A4D7-D5F50FDE6A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9525"/>
            <a:ext cx="30781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t" anchorCtr="0" compatLnSpc="1">
            <a:prstTxWarp prst="textNoShape">
              <a:avLst/>
            </a:prstTxWarp>
          </a:bodyPr>
          <a:lstStyle>
            <a:lvl1pPr defTabSz="963613">
              <a:defRPr sz="1000" b="0" i="1"/>
            </a:lvl1pPr>
          </a:lstStyle>
          <a:p>
            <a:endParaRPr lang="en-GB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BD66BCE-C888-408D-A39B-DD57F284806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9525"/>
            <a:ext cx="30781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t" anchorCtr="0" compatLnSpc="1">
            <a:prstTxWarp prst="textNoShape">
              <a:avLst/>
            </a:prstTxWarp>
          </a:bodyPr>
          <a:lstStyle>
            <a:lvl1pPr algn="r" defTabSz="963613">
              <a:defRPr sz="1000" b="0" i="1"/>
            </a:lvl1pPr>
          </a:lstStyle>
          <a:p>
            <a:r>
              <a:rPr lang="en-GB" altLang="en-US"/>
              <a:t>15.1.2001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A68048A-9690-49B0-A310-9EDEA56422C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745663"/>
            <a:ext cx="30781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b" anchorCtr="0" compatLnSpc="1">
            <a:prstTxWarp prst="textNoShape">
              <a:avLst/>
            </a:prstTxWarp>
          </a:bodyPr>
          <a:lstStyle>
            <a:lvl1pPr defTabSz="963613">
              <a:defRPr sz="1000" b="0" i="1"/>
            </a:lvl1pPr>
          </a:lstStyle>
          <a:p>
            <a:endParaRPr lang="en-GB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2CBB2D6-DF3E-490F-A24F-BCDC64395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45663"/>
            <a:ext cx="30781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082" tIns="0" rIns="20082" bIns="0" numCol="1" anchor="b" anchorCtr="0" compatLnSpc="1">
            <a:prstTxWarp prst="textNoShape">
              <a:avLst/>
            </a:prstTxWarp>
          </a:bodyPr>
          <a:lstStyle>
            <a:lvl1pPr algn="r" defTabSz="963613">
              <a:defRPr sz="1000" b="0" i="1"/>
            </a:lvl1pPr>
          </a:lstStyle>
          <a:p>
            <a:fld id="{A0F96A6F-1B47-4813-AEA3-17820FC94BD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8BC07BF-752A-43CF-AD90-250AE0E77B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65" tIns="48533" rIns="97065" bIns="48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99A5C6F-13C2-458A-974E-A385BD4B90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895350"/>
            <a:ext cx="4779962" cy="3584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4E9135CA-0DE4-478E-B01E-8F66D5FE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663" y="9799638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7065" tIns="48533" rIns="97065" bIns="48533" anchor="ctr">
            <a:spAutoFit/>
          </a:bodyPr>
          <a:lstStyle>
            <a:lvl1pPr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03250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04913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8163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409825" defTabSz="803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670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242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814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38625" defTabSz="803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0130498-E128-46AB-AF7F-709C90EDB643}" type="slidenum">
              <a:rPr lang="en-GB" altLang="en-US" sz="15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GB" altLang="en-US" sz="15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74A18A9A-A4B2-4F44-8F9C-BAA0DFD34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694B2-1A0F-4198-81AD-290C26F026DD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78274" name="Rectangle 2">
            <a:extLst>
              <a:ext uri="{FF2B5EF4-FFF2-40B4-BE49-F238E27FC236}">
                <a16:creationId xmlns:a16="http://schemas.microsoft.com/office/drawing/2014/main" id="{5DF182F2-C7BB-4B9E-8978-172F13C93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74700"/>
            <a:ext cx="5097462" cy="3822700"/>
          </a:xfrm>
          <a:ln/>
        </p:spPr>
      </p:sp>
      <p:sp>
        <p:nvSpPr>
          <p:cNvPr id="1078275" name="Rectangle 3">
            <a:extLst>
              <a:ext uri="{FF2B5EF4-FFF2-40B4-BE49-F238E27FC236}">
                <a16:creationId xmlns:a16="http://schemas.microsoft.com/office/drawing/2014/main" id="{EAA31E6B-71E7-41B2-BFDD-B2169DA40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563" y="4859338"/>
            <a:ext cx="5208587" cy="46069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37A87493-36A1-443A-ADCB-8C1C2DA72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6977C-1A69-4EE3-83D1-C060F49CE23E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000450" name="Rectangle 2">
            <a:extLst>
              <a:ext uri="{FF2B5EF4-FFF2-40B4-BE49-F238E27FC236}">
                <a16:creationId xmlns:a16="http://schemas.microsoft.com/office/drawing/2014/main" id="{2A33705B-16F1-49AE-9BA7-B412C1920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0451" name="Rectangle 3">
            <a:extLst>
              <a:ext uri="{FF2B5EF4-FFF2-40B4-BE49-F238E27FC236}">
                <a16:creationId xmlns:a16="http://schemas.microsoft.com/office/drawing/2014/main" id="{2034AD51-70D6-48F7-81AB-DA4C145D0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7738" y="4864100"/>
            <a:ext cx="5203825" cy="430847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22" name="Group 2">
            <a:extLst>
              <a:ext uri="{FF2B5EF4-FFF2-40B4-BE49-F238E27FC236}">
                <a16:creationId xmlns:a16="http://schemas.microsoft.com/office/drawing/2014/main" id="{1C909373-1DB6-4908-8ABF-7AAF6B5D124D}"/>
              </a:ext>
            </a:extLst>
          </p:cNvPr>
          <p:cNvGrpSpPr>
            <a:grpSpLocks/>
          </p:cNvGrpSpPr>
          <p:nvPr/>
        </p:nvGrpSpPr>
        <p:grpSpPr bwMode="auto">
          <a:xfrm>
            <a:off x="0" y="990600"/>
            <a:ext cx="9009063" cy="1052513"/>
            <a:chOff x="0" y="1536"/>
            <a:chExt cx="5675" cy="663"/>
          </a:xfrm>
        </p:grpSpPr>
        <p:grpSp>
          <p:nvGrpSpPr>
            <p:cNvPr id="1003523" name="Group 3">
              <a:extLst>
                <a:ext uri="{FF2B5EF4-FFF2-40B4-BE49-F238E27FC236}">
                  <a16:creationId xmlns:a16="http://schemas.microsoft.com/office/drawing/2014/main" id="{D11AB2EB-747B-4E18-8080-C0BD242BEA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03524" name="Rectangle 4">
                <a:extLst>
                  <a:ext uri="{FF2B5EF4-FFF2-40B4-BE49-F238E27FC236}">
                    <a16:creationId xmlns:a16="http://schemas.microsoft.com/office/drawing/2014/main" id="{CA07E6C8-97F5-4425-BB3F-B2BC0F9BF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525" name="Rectangle 5">
                <a:extLst>
                  <a:ext uri="{FF2B5EF4-FFF2-40B4-BE49-F238E27FC236}">
                    <a16:creationId xmlns:a16="http://schemas.microsoft.com/office/drawing/2014/main" id="{3987B86F-6747-46F6-98FA-401DB9924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3526" name="Group 6">
              <a:extLst>
                <a:ext uri="{FF2B5EF4-FFF2-40B4-BE49-F238E27FC236}">
                  <a16:creationId xmlns:a16="http://schemas.microsoft.com/office/drawing/2014/main" id="{14C67C46-CA96-4D69-A143-9AB1A8E09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03527" name="Rectangle 7">
                <a:extLst>
                  <a:ext uri="{FF2B5EF4-FFF2-40B4-BE49-F238E27FC236}">
                    <a16:creationId xmlns:a16="http://schemas.microsoft.com/office/drawing/2014/main" id="{CBCF3888-78B6-4DA7-869F-76D1A3F37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528" name="Rectangle 8">
                <a:extLst>
                  <a:ext uri="{FF2B5EF4-FFF2-40B4-BE49-F238E27FC236}">
                    <a16:creationId xmlns:a16="http://schemas.microsoft.com/office/drawing/2014/main" id="{ED7637D9-F850-4AEB-8F7B-73905F013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529" name="Rectangle 9">
              <a:extLst>
                <a:ext uri="{FF2B5EF4-FFF2-40B4-BE49-F238E27FC236}">
                  <a16:creationId xmlns:a16="http://schemas.microsoft.com/office/drawing/2014/main" id="{B9B32759-4755-4050-9022-780B248F7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30" name="Rectangle 10">
              <a:extLst>
                <a:ext uri="{FF2B5EF4-FFF2-40B4-BE49-F238E27FC236}">
                  <a16:creationId xmlns:a16="http://schemas.microsoft.com/office/drawing/2014/main" id="{1AD53BE5-3C52-4081-AD2B-D1909DF1C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31" name="Rectangle 11">
              <a:extLst>
                <a:ext uri="{FF2B5EF4-FFF2-40B4-BE49-F238E27FC236}">
                  <a16:creationId xmlns:a16="http://schemas.microsoft.com/office/drawing/2014/main" id="{A08AFF8D-3CD4-4E47-950A-A5AE9A7AEC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532" name="Rectangle 12">
            <a:extLst>
              <a:ext uri="{FF2B5EF4-FFF2-40B4-BE49-F238E27FC236}">
                <a16:creationId xmlns:a16="http://schemas.microsoft.com/office/drawing/2014/main" id="{1BA1F3AD-DCA1-41F4-A3E0-41E82456BF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828800"/>
          </a:xfrm>
        </p:spPr>
        <p:txBody>
          <a:bodyPr anchor="t"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003533" name="Rectangle 13">
            <a:extLst>
              <a:ext uri="{FF2B5EF4-FFF2-40B4-BE49-F238E27FC236}">
                <a16:creationId xmlns:a16="http://schemas.microsoft.com/office/drawing/2014/main" id="{240F2D33-017C-4627-8AC7-0A65EC08AC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03534" name="Rectangle 14">
            <a:extLst>
              <a:ext uri="{FF2B5EF4-FFF2-40B4-BE49-F238E27FC236}">
                <a16:creationId xmlns:a16="http://schemas.microsoft.com/office/drawing/2014/main" id="{30BD05FD-ABE2-4249-A995-A45E02E0D0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03535" name="Rectangle 15">
            <a:extLst>
              <a:ext uri="{FF2B5EF4-FFF2-40B4-BE49-F238E27FC236}">
                <a16:creationId xmlns:a16="http://schemas.microsoft.com/office/drawing/2014/main" id="{637B9BED-6CB2-4C98-BC5F-8FB9322968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03536" name="Text Box 16">
            <a:extLst>
              <a:ext uri="{FF2B5EF4-FFF2-40B4-BE49-F238E27FC236}">
                <a16:creationId xmlns:a16="http://schemas.microsoft.com/office/drawing/2014/main" id="{51D4F34F-604C-4206-8CE1-C81D3A616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401763"/>
            <a:ext cx="68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0">
                <a:solidFill>
                  <a:schemeClr val="bg1"/>
                </a:solidFill>
                <a:latin typeface="Tahoma" panose="020B0604030504040204" pitchFamily="34" charset="0"/>
              </a:rPr>
              <a:t>UALG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F421-C779-4893-AF74-3B4C3CF1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2D572-09BB-4011-AB9D-62E2FD74A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7D362-4B77-4EE0-BF32-962F98897C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8CE9D2-53C4-4321-BE9D-4AFFA797A6B6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40FCA0-6FB5-4922-9D55-09D67929E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70700" y="188913"/>
            <a:ext cx="2073275" cy="6288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A44D1-8C66-4FD5-9ECA-6EE868379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6113" y="188913"/>
            <a:ext cx="6072187" cy="62880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B31D7-898D-4947-BE07-01A6C17181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3272CE-A519-466E-B191-5C1A9201516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382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5A23-4AC6-4E41-9ED0-ED9108D63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8913"/>
            <a:ext cx="7877175" cy="5762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4EF4FB20-654B-4A10-B892-A359ABB8F783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646113" y="1268413"/>
            <a:ext cx="8269287" cy="52085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4D269-7F82-4132-93A1-75FC87574F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9213" y="473075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fld id="{5A00F17B-8A73-4F18-877D-D2D740619FF5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04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E68BF-B9F4-4503-9CEA-FF9048236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8913"/>
            <a:ext cx="7877175" cy="5762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9B1B9-64A2-415A-AA05-8B2DB549C2B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46113" y="1268413"/>
            <a:ext cx="4057650" cy="5208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5FEE10F-3807-4FEA-B60E-5E2AACF16B9F}"/>
              </a:ext>
            </a:extLst>
          </p:cNvPr>
          <p:cNvSpPr>
            <a:spLocks noGrp="1"/>
          </p:cNvSpPr>
          <p:nvPr>
            <p:ph type="chart" sz="half" idx="2"/>
          </p:nvPr>
        </p:nvSpPr>
        <p:spPr>
          <a:xfrm>
            <a:off x="4856163" y="1268413"/>
            <a:ext cx="4059237" cy="520858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BBD97-5F86-45EC-96A5-8CE5435C2A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9213" y="473075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fld id="{70F44E32-5CD1-45B1-8CF0-298B19FA326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A4AD0-7F24-4254-B68C-198B222AA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D8C09-765D-4AF9-BF8D-2195AB99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253E4-7DC6-400B-9730-ED5C473910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1D3B21-77A4-429B-A34D-BE7BC50F9D06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5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29B-7429-4912-A5EE-8A27D811F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31793-ED48-4432-A8D9-48A233FB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036FA-ABBC-4B5D-8371-31EC4B0CE2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A7B52A-D3BE-4D10-B569-8AA31CE3425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CDE3-59CB-44E7-B59B-EF212D3E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46341-E74A-480C-A282-94676BFCB0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3" y="1268413"/>
            <a:ext cx="4057650" cy="5208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B47AD-D574-4802-BCC5-A3045FDB2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6163" y="1268413"/>
            <a:ext cx="4059237" cy="5208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F4535-4D53-45CD-8E1E-218436CA03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A2049C-BCE3-4655-AAA8-9DC0B976064B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6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F708F-44D7-4FF6-99C5-F4EBACB6E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31317-7C06-4DD6-B988-C470B0651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1AA8A-E027-4BCE-86DB-905B35226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17992-AAF7-4D93-8CDD-77E256735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EBA88-1D24-4F8B-A30E-9636E4FAB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6EA38-8433-43E8-831E-CA17E5AAF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C80A39-66E1-4C0B-91F1-D0CB86BFC8C0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04C2-24C7-442C-9EE2-29508129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8A7AEA-F057-42D2-96EE-16A8405260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EB3AE0-E80B-4163-AF0E-DBEB191702C2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5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6CD929-3968-480B-8114-F69FCAB1ED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3D26A8-39C1-4041-B51A-C92A41DC3221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C2D2A-D570-4C3D-BB1E-78124B7E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D8D9B-A103-401E-9CDA-D3D22FD80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90121-4EFF-426B-833E-75F3BA599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6655E-9E1F-469E-A48E-B8385ED526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A17CCE-DFE4-4B26-8809-10F0EC6054F6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12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5165-5962-4FF3-AB18-457DEC86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242B8E-587E-4DC8-8803-CD2244B398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34809-B14F-43CF-98B4-BEB0BD03A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A3472-F44C-49BB-B015-06915539ED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3E3DFD-9FE7-448A-8F78-6AFC2CFCF587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87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>
            <a:extLst>
              <a:ext uri="{FF2B5EF4-FFF2-40B4-BE49-F238E27FC236}">
                <a16:creationId xmlns:a16="http://schemas.microsoft.com/office/drawing/2014/main" id="{1687927E-FCD0-41DB-8DED-22810E306C2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3444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499" name="Rectangle 3">
            <a:extLst>
              <a:ext uri="{FF2B5EF4-FFF2-40B4-BE49-F238E27FC236}">
                <a16:creationId xmlns:a16="http://schemas.microsoft.com/office/drawing/2014/main" id="{3569A1D6-E56A-46F7-9632-D257114A025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3444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0" name="Rectangle 4">
            <a:extLst>
              <a:ext uri="{FF2B5EF4-FFF2-40B4-BE49-F238E27FC236}">
                <a16:creationId xmlns:a16="http://schemas.microsoft.com/office/drawing/2014/main" id="{F06C1D2C-482A-4E21-A05F-E2DB84A5000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7254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1" name="Rectangle 5">
            <a:extLst>
              <a:ext uri="{FF2B5EF4-FFF2-40B4-BE49-F238E27FC236}">
                <a16:creationId xmlns:a16="http://schemas.microsoft.com/office/drawing/2014/main" id="{26157053-788C-42F5-82D0-79767F05160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7254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2" name="Rectangle 6">
            <a:extLst>
              <a:ext uri="{FF2B5EF4-FFF2-40B4-BE49-F238E27FC236}">
                <a16:creationId xmlns:a16="http://schemas.microsoft.com/office/drawing/2014/main" id="{F2A2102A-7242-4F9D-96BF-0B2E97B3931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51435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3" name="Rectangle 7">
            <a:extLst>
              <a:ext uri="{FF2B5EF4-FFF2-40B4-BE49-F238E27FC236}">
                <a16:creationId xmlns:a16="http://schemas.microsoft.com/office/drawing/2014/main" id="{546DABE8-A316-4187-AFCE-E3EDBCE016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11588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4" name="Rectangle 8">
            <a:extLst>
              <a:ext uri="{FF2B5EF4-FFF2-40B4-BE49-F238E27FC236}">
                <a16:creationId xmlns:a16="http://schemas.microsoft.com/office/drawing/2014/main" id="{14CBD71C-3853-4605-B1B7-5AFAA66E26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8953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b="0">
              <a:latin typeface="Tahoma" panose="020B0604030504040204" pitchFamily="34" charset="0"/>
            </a:endParaRPr>
          </a:p>
        </p:txBody>
      </p:sp>
      <p:sp>
        <p:nvSpPr>
          <p:cNvPr id="1002505" name="Rectangle 9">
            <a:extLst>
              <a:ext uri="{FF2B5EF4-FFF2-40B4-BE49-F238E27FC236}">
                <a16:creationId xmlns:a16="http://schemas.microsoft.com/office/drawing/2014/main" id="{1748459E-5C59-4AE1-A40D-0C5333448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88913"/>
            <a:ext cx="78771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02506" name="Rectangle 10">
            <a:extLst>
              <a:ext uri="{FF2B5EF4-FFF2-40B4-BE49-F238E27FC236}">
                <a16:creationId xmlns:a16="http://schemas.microsoft.com/office/drawing/2014/main" id="{452CC650-C8F9-43DB-B92F-A77D68E82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46113" y="1268413"/>
            <a:ext cx="8269287" cy="520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2507" name="Rectangle 11">
            <a:extLst>
              <a:ext uri="{FF2B5EF4-FFF2-40B4-BE49-F238E27FC236}">
                <a16:creationId xmlns:a16="http://schemas.microsoft.com/office/drawing/2014/main" id="{9E5A7071-37DD-4559-8E29-C2E2C54A8F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213" y="473075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bg1"/>
                </a:solidFill>
                <a:latin typeface="+mn-lt"/>
              </a:defRPr>
            </a:lvl1pPr>
          </a:lstStyle>
          <a:p>
            <a:fld id="{EDD7EEA2-3AFD-4E21-90BC-B77C5EA34FB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>
            <a:extLst>
              <a:ext uri="{FF2B5EF4-FFF2-40B4-BE49-F238E27FC236}">
                <a16:creationId xmlns:a16="http://schemas.microsoft.com/office/drawing/2014/main" id="{C7735DE9-3FD2-47D4-87E3-7461E90179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GB" altLang="en-US"/>
            </a:br>
            <a:r>
              <a:rPr lang="en-GB" altLang="en-US"/>
              <a:t>Where do the magic numbers come from?</a:t>
            </a:r>
          </a:p>
        </p:txBody>
      </p:sp>
      <p:sp>
        <p:nvSpPr>
          <p:cNvPr id="941059" name="Rectangle 3">
            <a:extLst>
              <a:ext uri="{FF2B5EF4-FFF2-40B4-BE49-F238E27FC236}">
                <a16:creationId xmlns:a16="http://schemas.microsoft.com/office/drawing/2014/main" id="{9D7AC977-EA66-461C-B2BC-205A6D8805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The signal in the input data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6E8490A-2CE4-4802-84F8-249C789B1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590CE-3F2F-4C02-84A1-35BFE6F26157}" type="slidenum">
              <a:rPr lang="en-US" altLang="en-US"/>
              <a:pPr/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4306" name="Rectangle 2">
            <a:extLst>
              <a:ext uri="{FF2B5EF4-FFF2-40B4-BE49-F238E27FC236}">
                <a16:creationId xmlns:a16="http://schemas.microsoft.com/office/drawing/2014/main" id="{1A0367DE-548F-425A-88BD-D7A6E83A6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mortality signal of older fish: Part 1</a:t>
            </a:r>
          </a:p>
        </p:txBody>
      </p:sp>
      <p:graphicFrame>
        <p:nvGraphicFramePr>
          <p:cNvPr id="994308" name="Object 4">
            <a:extLst>
              <a:ext uri="{FF2B5EF4-FFF2-40B4-BE49-F238E27FC236}">
                <a16:creationId xmlns:a16="http://schemas.microsoft.com/office/drawing/2014/main" id="{8D899465-5AB5-4295-8B01-A72BF6752A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601788"/>
          <a:ext cx="7200900" cy="495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320" name="STATISTICA Graph" r:id="rId3" imgW="7200000" imgH="4950000" progId="STATISTICAGraph">
                  <p:embed/>
                </p:oleObj>
              </mc:Choice>
              <mc:Fallback>
                <p:oleObj name="STATISTICA Graph" r:id="rId3" imgW="7200000" imgH="4950000" progId="STATISTICA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601788"/>
                        <a:ext cx="7200900" cy="495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4309" name="Text Box 5">
            <a:extLst>
              <a:ext uri="{FF2B5EF4-FFF2-40B4-BE49-F238E27FC236}">
                <a16:creationId xmlns:a16="http://schemas.microsoft.com/office/drawing/2014/main" id="{0E690EE5-90BF-4C20-A8BF-12A3F5D20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447800"/>
            <a:ext cx="2424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1990 year class</a:t>
            </a:r>
            <a:endParaRPr lang="en-US" altLang="en-US" b="0"/>
          </a:p>
        </p:txBody>
      </p:sp>
      <p:sp>
        <p:nvSpPr>
          <p:cNvPr id="994310" name="Text Box 6">
            <a:extLst>
              <a:ext uri="{FF2B5EF4-FFF2-40B4-BE49-F238E27FC236}">
                <a16:creationId xmlns:a16="http://schemas.microsoft.com/office/drawing/2014/main" id="{C2715469-C60A-4A4F-BB67-318F4E47C3A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79462" y="3379788"/>
            <a:ext cx="38163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Catch in numbers (C</a:t>
            </a:r>
            <a:r>
              <a:rPr lang="en-GB" altLang="en-US" sz="1800">
                <a:latin typeface="Tahoma" panose="020B0604030504040204" pitchFamily="34" charset="0"/>
              </a:rPr>
              <a:t>a,y</a:t>
            </a:r>
            <a:r>
              <a:rPr lang="en-GB" altLang="en-US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994311" name="Text Box 7">
            <a:extLst>
              <a:ext uri="{FF2B5EF4-FFF2-40B4-BE49-F238E27FC236}">
                <a16:creationId xmlns:a16="http://schemas.microsoft.com/office/drawing/2014/main" id="{1F710A79-63B2-4F43-A3A5-3392906E4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6067425"/>
            <a:ext cx="8556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year</a:t>
            </a:r>
          </a:p>
        </p:txBody>
      </p:sp>
      <p:sp>
        <p:nvSpPr>
          <p:cNvPr id="994312" name="Text Box 8">
            <a:extLst>
              <a:ext uri="{FF2B5EF4-FFF2-40B4-BE49-F238E27FC236}">
                <a16:creationId xmlns:a16="http://schemas.microsoft.com/office/drawing/2014/main" id="{A923AA5D-587C-460C-9689-3ACDB13CD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981075"/>
            <a:ext cx="113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Tahoma" panose="020B0604030504040204" pitchFamily="34" charset="0"/>
              </a:rPr>
              <a:t>iHaddock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99B61FF-4AA5-4580-9592-DEFACDE0D6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88A95-6A78-43CF-8D61-8A20A53F00CE}" type="slidenum">
              <a:rPr lang="en-US" altLang="en-US"/>
              <a:pPr/>
              <a:t>11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5330" name="Rectangle 2">
            <a:extLst>
              <a:ext uri="{FF2B5EF4-FFF2-40B4-BE49-F238E27FC236}">
                <a16:creationId xmlns:a16="http://schemas.microsoft.com/office/drawing/2014/main" id="{9854FD76-A0F8-4B2A-A3F4-216A28D97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mortality signal of older fish: Part 2</a:t>
            </a:r>
          </a:p>
        </p:txBody>
      </p:sp>
      <p:graphicFrame>
        <p:nvGraphicFramePr>
          <p:cNvPr id="995332" name="Object 4">
            <a:extLst>
              <a:ext uri="{FF2B5EF4-FFF2-40B4-BE49-F238E27FC236}">
                <a16:creationId xmlns:a16="http://schemas.microsoft.com/office/drawing/2014/main" id="{A65BB09B-5B1E-4786-B7C2-594FDF4FAF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601788"/>
          <a:ext cx="7200900" cy="495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348" name="STATISTICA Graph" r:id="rId3" imgW="7200000" imgH="4950000" progId="STATISTICAGraph">
                  <p:embed/>
                </p:oleObj>
              </mc:Choice>
              <mc:Fallback>
                <p:oleObj name="STATISTICA Graph" r:id="rId3" imgW="7200000" imgH="4950000" progId="STATISTICA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601788"/>
                        <a:ext cx="7200900" cy="495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334" name="Text Box 6">
            <a:extLst>
              <a:ext uri="{FF2B5EF4-FFF2-40B4-BE49-F238E27FC236}">
                <a16:creationId xmlns:a16="http://schemas.microsoft.com/office/drawing/2014/main" id="{4FBFA261-C566-4CB7-B224-30459D863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3236913" cy="544513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Logarithmic scale</a:t>
            </a:r>
            <a:endParaRPr lang="en-US" altLang="en-US" b="0"/>
          </a:p>
        </p:txBody>
      </p:sp>
      <p:sp>
        <p:nvSpPr>
          <p:cNvPr id="995335" name="Line 7">
            <a:extLst>
              <a:ext uri="{FF2B5EF4-FFF2-40B4-BE49-F238E27FC236}">
                <a16:creationId xmlns:a16="http://schemas.microsoft.com/office/drawing/2014/main" id="{411344A6-22EC-4616-BE63-033485FD9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425450" cy="5857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5337" name="Text Box 9">
            <a:extLst>
              <a:ext uri="{FF2B5EF4-FFF2-40B4-BE49-F238E27FC236}">
                <a16:creationId xmlns:a16="http://schemas.microsoft.com/office/drawing/2014/main" id="{E35FF48E-8495-4A33-A5BD-5800D65D9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447800"/>
            <a:ext cx="2424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1990 year class</a:t>
            </a:r>
            <a:endParaRPr lang="en-US" altLang="en-US" b="0"/>
          </a:p>
        </p:txBody>
      </p:sp>
      <p:sp>
        <p:nvSpPr>
          <p:cNvPr id="995338" name="Text Box 10">
            <a:extLst>
              <a:ext uri="{FF2B5EF4-FFF2-40B4-BE49-F238E27FC236}">
                <a16:creationId xmlns:a16="http://schemas.microsoft.com/office/drawing/2014/main" id="{064CD9D2-CB37-415F-814F-F91405EEEDE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79462" y="3379788"/>
            <a:ext cx="38163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Catch in numbers (C</a:t>
            </a:r>
            <a:r>
              <a:rPr lang="en-GB" altLang="en-US" sz="1800">
                <a:latin typeface="Tahoma" panose="020B0604030504040204" pitchFamily="34" charset="0"/>
              </a:rPr>
              <a:t>a,y</a:t>
            </a:r>
            <a:r>
              <a:rPr lang="en-GB" altLang="en-US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995339" name="Text Box 11">
            <a:extLst>
              <a:ext uri="{FF2B5EF4-FFF2-40B4-BE49-F238E27FC236}">
                <a16:creationId xmlns:a16="http://schemas.microsoft.com/office/drawing/2014/main" id="{D574D980-87FC-4770-A356-AF2E67273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6067425"/>
            <a:ext cx="8556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year</a:t>
            </a:r>
          </a:p>
        </p:txBody>
      </p:sp>
      <p:sp>
        <p:nvSpPr>
          <p:cNvPr id="995340" name="Text Box 12">
            <a:extLst>
              <a:ext uri="{FF2B5EF4-FFF2-40B4-BE49-F238E27FC236}">
                <a16:creationId xmlns:a16="http://schemas.microsoft.com/office/drawing/2014/main" id="{F7AD7234-1355-4DC1-BC1B-6E5A57A8B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981075"/>
            <a:ext cx="113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Tahoma" panose="020B0604030504040204" pitchFamily="34" charset="0"/>
              </a:rPr>
              <a:t>iHaddock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B91FC9B-6385-418B-A442-3122B7A17C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C2200-D8BA-4DF2-9B1C-A743C2ADFB18}" type="slidenum">
              <a:rPr lang="en-US" altLang="en-US"/>
              <a:pPr/>
              <a:t>12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6354" name="Rectangle 2">
            <a:extLst>
              <a:ext uri="{FF2B5EF4-FFF2-40B4-BE49-F238E27FC236}">
                <a16:creationId xmlns:a16="http://schemas.microsoft.com/office/drawing/2014/main" id="{AF163AB7-EF99-4BE4-9854-C45BAE1F2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mortality signal of older fish: Part 3</a:t>
            </a:r>
            <a:endParaRPr lang="en-US" altLang="en-US" sz="3600"/>
          </a:p>
        </p:txBody>
      </p:sp>
      <p:graphicFrame>
        <p:nvGraphicFramePr>
          <p:cNvPr id="996356" name="Object 4">
            <a:extLst>
              <a:ext uri="{FF2B5EF4-FFF2-40B4-BE49-F238E27FC236}">
                <a16:creationId xmlns:a16="http://schemas.microsoft.com/office/drawing/2014/main" id="{93C71C73-704C-4ED7-BAE2-CAAFB8D6F3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601788"/>
          <a:ext cx="7200900" cy="495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370" name="STATISTICA Graph" r:id="rId3" imgW="7200000" imgH="4950000" progId="STATISTICAGraph">
                  <p:embed/>
                </p:oleObj>
              </mc:Choice>
              <mc:Fallback>
                <p:oleObj name="STATISTICA Graph" r:id="rId3" imgW="7200000" imgH="4950000" progId="STATISTICA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601788"/>
                        <a:ext cx="7200900" cy="495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6358" name="Text Box 6">
            <a:extLst>
              <a:ext uri="{FF2B5EF4-FFF2-40B4-BE49-F238E27FC236}">
                <a16:creationId xmlns:a16="http://schemas.microsoft.com/office/drawing/2014/main" id="{CE3708C9-016A-4BE4-94D6-5EBE1F2BA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657600"/>
            <a:ext cx="2549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Z = 0.48 (38%)</a:t>
            </a:r>
            <a:endParaRPr lang="en-US" altLang="en-US" sz="2800" b="0"/>
          </a:p>
        </p:txBody>
      </p:sp>
      <p:sp>
        <p:nvSpPr>
          <p:cNvPr id="996359" name="Line 7">
            <a:extLst>
              <a:ext uri="{FF2B5EF4-FFF2-40B4-BE49-F238E27FC236}">
                <a16:creationId xmlns:a16="http://schemas.microsoft.com/office/drawing/2014/main" id="{7EE2793F-F1BC-475F-BBB1-9D3B1B278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362200"/>
            <a:ext cx="3200400" cy="2133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6360" name="Text Box 8">
            <a:extLst>
              <a:ext uri="{FF2B5EF4-FFF2-40B4-BE49-F238E27FC236}">
                <a16:creationId xmlns:a16="http://schemas.microsoft.com/office/drawing/2014/main" id="{32BFEA42-1926-49C2-BD0F-9FB2F786DDC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79462" y="3379788"/>
            <a:ext cx="38163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Catch in numbers (C</a:t>
            </a:r>
            <a:r>
              <a:rPr lang="en-GB" altLang="en-US" sz="1800">
                <a:latin typeface="Tahoma" panose="020B0604030504040204" pitchFamily="34" charset="0"/>
              </a:rPr>
              <a:t>a,y</a:t>
            </a:r>
            <a:r>
              <a:rPr lang="en-GB" altLang="en-US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996361" name="Text Box 9">
            <a:extLst>
              <a:ext uri="{FF2B5EF4-FFF2-40B4-BE49-F238E27FC236}">
                <a16:creationId xmlns:a16="http://schemas.microsoft.com/office/drawing/2014/main" id="{4888923E-E103-43FC-8F0D-8E5D8F97F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6067425"/>
            <a:ext cx="8556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year</a:t>
            </a:r>
          </a:p>
        </p:txBody>
      </p:sp>
      <p:sp>
        <p:nvSpPr>
          <p:cNvPr id="996362" name="Text Box 10">
            <a:extLst>
              <a:ext uri="{FF2B5EF4-FFF2-40B4-BE49-F238E27FC236}">
                <a16:creationId xmlns:a16="http://schemas.microsoft.com/office/drawing/2014/main" id="{78EC7319-AA5B-46D9-BDF3-96D54F99B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981075"/>
            <a:ext cx="113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>
                <a:latin typeface="Tahoma" panose="020B0604030504040204" pitchFamily="34" charset="0"/>
              </a:rPr>
              <a:t>iHaddock</a:t>
            </a:r>
            <a:endParaRPr lang="en-US" altLang="en-US" sz="1600" dirty="0">
              <a:latin typeface="Tahoma" panose="020B0604030504040204" pitchFamily="34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10B1B694-2FF5-4DBC-B368-F79FA6476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1265238"/>
            <a:ext cx="22958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latin typeface="Tahoma" panose="020B0604030504040204" pitchFamily="34" charset="0"/>
              </a:rPr>
              <a:t>Catch curve analysis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059E4D56-D036-4441-8872-2D235DA64C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CB42-88BE-4E80-A68D-39B1FD8DAE4D}" type="slidenum">
              <a:rPr lang="en-US" altLang="en-US"/>
              <a:pPr/>
              <a:t>13</a:t>
            </a:fld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997379" name="Object 3">
            <a:extLst>
              <a:ext uri="{FF2B5EF4-FFF2-40B4-BE49-F238E27FC236}">
                <a16:creationId xmlns:a16="http://schemas.microsoft.com/office/drawing/2014/main" id="{92427B24-D476-4253-A7AC-038D6BF84A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601788"/>
          <a:ext cx="7200900" cy="495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7403" name="STATISTICA Graph" r:id="rId3" imgW="7200000" imgH="4950000" progId="STATISTICAGraph">
                  <p:embed/>
                </p:oleObj>
              </mc:Choice>
              <mc:Fallback>
                <p:oleObj name="STATISTICA Graph" r:id="rId3" imgW="7200000" imgH="4950000" progId="STATISTICA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601788"/>
                        <a:ext cx="7200900" cy="495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7380" name="Rectangle 4">
            <a:extLst>
              <a:ext uri="{FF2B5EF4-FFF2-40B4-BE49-F238E27FC236}">
                <a16:creationId xmlns:a16="http://schemas.microsoft.com/office/drawing/2014/main" id="{8C70E446-11E4-41EE-8727-259813C62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mortality signal of older fish: Part 4</a:t>
            </a:r>
          </a:p>
        </p:txBody>
      </p:sp>
      <p:sp>
        <p:nvSpPr>
          <p:cNvPr id="997381" name="Line 5">
            <a:extLst>
              <a:ext uri="{FF2B5EF4-FFF2-40B4-BE49-F238E27FC236}">
                <a16:creationId xmlns:a16="http://schemas.microsoft.com/office/drawing/2014/main" id="{DB6A7DB5-CF60-4F32-83DD-9C49A373A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362200"/>
            <a:ext cx="3200400" cy="2133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2" name="Text Box 6">
            <a:extLst>
              <a:ext uri="{FF2B5EF4-FFF2-40B4-BE49-F238E27FC236}">
                <a16:creationId xmlns:a16="http://schemas.microsoft.com/office/drawing/2014/main" id="{9F0A90BB-F726-4669-BA93-94603D437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5238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90</a:t>
            </a:r>
            <a:endParaRPr lang="en-US" altLang="en-US" b="0"/>
          </a:p>
        </p:txBody>
      </p:sp>
      <p:sp>
        <p:nvSpPr>
          <p:cNvPr id="997383" name="Line 7">
            <a:extLst>
              <a:ext uri="{FF2B5EF4-FFF2-40B4-BE49-F238E27FC236}">
                <a16:creationId xmlns:a16="http://schemas.microsoft.com/office/drawing/2014/main" id="{9B20A8DB-8B68-4EEF-AD7A-0FB5B75C4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505200"/>
            <a:ext cx="3200400" cy="1905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4" name="Line 8">
            <a:extLst>
              <a:ext uri="{FF2B5EF4-FFF2-40B4-BE49-F238E27FC236}">
                <a16:creationId xmlns:a16="http://schemas.microsoft.com/office/drawing/2014/main" id="{9D0AAE71-8C57-4B22-8A00-D5FB0E3BF8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581400"/>
            <a:ext cx="3352800" cy="2057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5" name="Line 9">
            <a:extLst>
              <a:ext uri="{FF2B5EF4-FFF2-40B4-BE49-F238E27FC236}">
                <a16:creationId xmlns:a16="http://schemas.microsoft.com/office/drawing/2014/main" id="{7DDA5A8D-77E8-4EE8-B168-5115EE59EE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971800"/>
            <a:ext cx="3352800" cy="2057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6" name="Line 10">
            <a:extLst>
              <a:ext uri="{FF2B5EF4-FFF2-40B4-BE49-F238E27FC236}">
                <a16:creationId xmlns:a16="http://schemas.microsoft.com/office/drawing/2014/main" id="{1712B78A-9F87-4144-A4A7-35D9E96C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23622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7" name="Line 11">
            <a:extLst>
              <a:ext uri="{FF2B5EF4-FFF2-40B4-BE49-F238E27FC236}">
                <a16:creationId xmlns:a16="http://schemas.microsoft.com/office/drawing/2014/main" id="{C0FDCC04-47DF-47F7-850A-CAA5341CC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971800"/>
            <a:ext cx="1524000" cy="609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388" name="Text Box 12">
            <a:extLst>
              <a:ext uri="{FF2B5EF4-FFF2-40B4-BE49-F238E27FC236}">
                <a16:creationId xmlns:a16="http://schemas.microsoft.com/office/drawing/2014/main" id="{2CA49D31-CA06-4F12-AD19-65125C86D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667000"/>
            <a:ext cx="5238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89</a:t>
            </a:r>
            <a:endParaRPr lang="en-US" altLang="en-US" b="0">
              <a:solidFill>
                <a:srgbClr val="00FF00"/>
              </a:solidFill>
            </a:endParaRPr>
          </a:p>
        </p:txBody>
      </p:sp>
      <p:sp>
        <p:nvSpPr>
          <p:cNvPr id="997389" name="Text Box 13">
            <a:extLst>
              <a:ext uri="{FF2B5EF4-FFF2-40B4-BE49-F238E27FC236}">
                <a16:creationId xmlns:a16="http://schemas.microsoft.com/office/drawing/2014/main" id="{A43B2651-E5EF-4FCB-90EE-D14316A6B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514600"/>
            <a:ext cx="549275" cy="48260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92</a:t>
            </a:r>
            <a:endParaRPr lang="en-US" altLang="en-US" b="0">
              <a:solidFill>
                <a:srgbClr val="00FF00"/>
              </a:solidFill>
            </a:endParaRPr>
          </a:p>
        </p:txBody>
      </p:sp>
      <p:sp>
        <p:nvSpPr>
          <p:cNvPr id="997390" name="Text Box 14">
            <a:extLst>
              <a:ext uri="{FF2B5EF4-FFF2-40B4-BE49-F238E27FC236}">
                <a16:creationId xmlns:a16="http://schemas.microsoft.com/office/drawing/2014/main" id="{4E7117F0-DCA6-48C7-9197-C712F3758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048000"/>
            <a:ext cx="5238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91</a:t>
            </a:r>
            <a:endParaRPr lang="en-US" altLang="en-US" b="0">
              <a:solidFill>
                <a:srgbClr val="00FF00"/>
              </a:solidFill>
            </a:endParaRPr>
          </a:p>
        </p:txBody>
      </p:sp>
      <p:sp>
        <p:nvSpPr>
          <p:cNvPr id="997391" name="Text Box 15">
            <a:extLst>
              <a:ext uri="{FF2B5EF4-FFF2-40B4-BE49-F238E27FC236}">
                <a16:creationId xmlns:a16="http://schemas.microsoft.com/office/drawing/2014/main" id="{5C37C6F7-FC54-4277-BCEF-33D932DE2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24200"/>
            <a:ext cx="5238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88</a:t>
            </a:r>
            <a:endParaRPr lang="en-US" altLang="en-US" b="0">
              <a:solidFill>
                <a:srgbClr val="00FF00"/>
              </a:solidFill>
            </a:endParaRPr>
          </a:p>
        </p:txBody>
      </p:sp>
      <p:sp>
        <p:nvSpPr>
          <p:cNvPr id="997392" name="Text Box 16">
            <a:extLst>
              <a:ext uri="{FF2B5EF4-FFF2-40B4-BE49-F238E27FC236}">
                <a16:creationId xmlns:a16="http://schemas.microsoft.com/office/drawing/2014/main" id="{0E17BE0D-798A-443C-8B93-5175392F3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00400"/>
            <a:ext cx="5238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87</a:t>
            </a:r>
            <a:endParaRPr lang="en-US" altLang="en-US" b="0">
              <a:solidFill>
                <a:srgbClr val="00FF00"/>
              </a:solidFill>
            </a:endParaRPr>
          </a:p>
        </p:txBody>
      </p:sp>
      <p:sp>
        <p:nvSpPr>
          <p:cNvPr id="997393" name="Text Box 17">
            <a:extLst>
              <a:ext uri="{FF2B5EF4-FFF2-40B4-BE49-F238E27FC236}">
                <a16:creationId xmlns:a16="http://schemas.microsoft.com/office/drawing/2014/main" id="{5236ECAD-723F-4DC0-BBA6-C25B133A46F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79462" y="3379788"/>
            <a:ext cx="38163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Catch in numbers (C</a:t>
            </a:r>
            <a:r>
              <a:rPr lang="en-GB" altLang="en-US" sz="1800">
                <a:latin typeface="Tahoma" panose="020B0604030504040204" pitchFamily="34" charset="0"/>
              </a:rPr>
              <a:t>a,y</a:t>
            </a:r>
            <a:r>
              <a:rPr lang="en-GB" altLang="en-US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997394" name="Text Box 18">
            <a:extLst>
              <a:ext uri="{FF2B5EF4-FFF2-40B4-BE49-F238E27FC236}">
                <a16:creationId xmlns:a16="http://schemas.microsoft.com/office/drawing/2014/main" id="{85E9B8FD-EAC1-4A5C-AE0F-04EDDBCC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6067425"/>
            <a:ext cx="8556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year</a:t>
            </a:r>
          </a:p>
        </p:txBody>
      </p:sp>
      <p:sp>
        <p:nvSpPr>
          <p:cNvPr id="997395" name="Text Box 19">
            <a:extLst>
              <a:ext uri="{FF2B5EF4-FFF2-40B4-BE49-F238E27FC236}">
                <a16:creationId xmlns:a16="http://schemas.microsoft.com/office/drawing/2014/main" id="{F5A0B7A9-A3F9-49F9-84DE-B5F10A904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981075"/>
            <a:ext cx="113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Tahoma" panose="020B0604030504040204" pitchFamily="34" charset="0"/>
              </a:rPr>
              <a:t>iHaddock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EB803B03-A266-43F1-8715-FE7837CC9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D0CD3-31C4-4492-BE9E-3E2A361FEAAA}" type="slidenum">
              <a:rPr lang="en-US" altLang="en-US"/>
              <a:pPr/>
              <a:t>14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9426" name="Rectangle 2">
            <a:extLst>
              <a:ext uri="{FF2B5EF4-FFF2-40B4-BE49-F238E27FC236}">
                <a16:creationId xmlns:a16="http://schemas.microsoft.com/office/drawing/2014/main" id="{AE9777DB-3BB7-4649-A208-C1A18347E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iCod: Estimates of total mortality (Z)</a:t>
            </a:r>
            <a:endParaRPr lang="en-US" altLang="en-US" sz="3600"/>
          </a:p>
        </p:txBody>
      </p:sp>
      <p:graphicFrame>
        <p:nvGraphicFramePr>
          <p:cNvPr id="999427" name="Object 3">
            <a:extLst>
              <a:ext uri="{FF2B5EF4-FFF2-40B4-BE49-F238E27FC236}">
                <a16:creationId xmlns:a16="http://schemas.microsoft.com/office/drawing/2014/main" id="{ABC4D35D-1047-4357-B5BD-C321CB4340C2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433513" y="1268413"/>
          <a:ext cx="6694487" cy="520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9445" name="STATISTICA Graph" r:id="rId4" imgW="7200000" imgH="4950000" progId="STATISTICAGraph">
                  <p:embed/>
                </p:oleObj>
              </mc:Choice>
              <mc:Fallback>
                <p:oleObj name="STATISTICA Graph" r:id="rId4" imgW="7200000" imgH="4950000" progId="STATISTICA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1268413"/>
                        <a:ext cx="6694487" cy="520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9428" name="Line 4">
            <a:extLst>
              <a:ext uri="{FF2B5EF4-FFF2-40B4-BE49-F238E27FC236}">
                <a16:creationId xmlns:a16="http://schemas.microsoft.com/office/drawing/2014/main" id="{E2F78A98-E2BD-425E-86A6-D50FF4D21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0963" y="2133600"/>
            <a:ext cx="1905000" cy="2819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9429" name="Text Box 5">
            <a:extLst>
              <a:ext uri="{FF2B5EF4-FFF2-40B4-BE49-F238E27FC236}">
                <a16:creationId xmlns:a16="http://schemas.microsoft.com/office/drawing/2014/main" id="{C6064E98-ABEA-4DC4-B715-F9ADC3AA1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86200"/>
            <a:ext cx="220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hlink"/>
                </a:solidFill>
                <a:latin typeface="Arial" panose="020B0604020202020204" pitchFamily="34" charset="0"/>
              </a:rPr>
              <a:t>Z = 1.41 (75%)</a:t>
            </a:r>
            <a:endParaRPr lang="en-US" altLang="en-US" b="0"/>
          </a:p>
        </p:txBody>
      </p:sp>
      <p:sp>
        <p:nvSpPr>
          <p:cNvPr id="999430" name="Text Box 6">
            <a:extLst>
              <a:ext uri="{FF2B5EF4-FFF2-40B4-BE49-F238E27FC236}">
                <a16:creationId xmlns:a16="http://schemas.microsoft.com/office/drawing/2014/main" id="{FCE8F021-61B3-405F-B15A-34FE2AD3C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429000"/>
            <a:ext cx="245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hlink"/>
                </a:solidFill>
                <a:latin typeface="Arial" panose="020B0604020202020204" pitchFamily="34" charset="0"/>
              </a:rPr>
              <a:t>Year class 1985</a:t>
            </a:r>
            <a:endParaRPr lang="en-US" altLang="en-US" b="0"/>
          </a:p>
        </p:txBody>
      </p:sp>
      <p:grpSp>
        <p:nvGrpSpPr>
          <p:cNvPr id="999431" name="Group 7">
            <a:extLst>
              <a:ext uri="{FF2B5EF4-FFF2-40B4-BE49-F238E27FC236}">
                <a16:creationId xmlns:a16="http://schemas.microsoft.com/office/drawing/2014/main" id="{81EF982F-C5FF-4EA9-88EA-07FCF2F88A3E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1900238"/>
            <a:ext cx="2741613" cy="1600200"/>
            <a:chOff x="3696" y="1344"/>
            <a:chExt cx="1727" cy="1008"/>
          </a:xfrm>
        </p:grpSpPr>
        <p:sp>
          <p:nvSpPr>
            <p:cNvPr id="999432" name="Text Box 8">
              <a:extLst>
                <a:ext uri="{FF2B5EF4-FFF2-40B4-BE49-F238E27FC236}">
                  <a16:creationId xmlns:a16="http://schemas.microsoft.com/office/drawing/2014/main" id="{78C38E19-B13F-4792-B1AC-C32303676E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344"/>
              <a:ext cx="13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Arial" panose="020B0604020202020204" pitchFamily="34" charset="0"/>
                </a:rPr>
                <a:t>Z = 0.54 (42%)</a:t>
              </a:r>
              <a:endParaRPr lang="en-US" altLang="en-US" b="0"/>
            </a:p>
          </p:txBody>
        </p:sp>
        <p:sp>
          <p:nvSpPr>
            <p:cNvPr id="999433" name="Line 9">
              <a:extLst>
                <a:ext uri="{FF2B5EF4-FFF2-40B4-BE49-F238E27FC236}">
                  <a16:creationId xmlns:a16="http://schemas.microsoft.com/office/drawing/2014/main" id="{F63423B4-885F-461D-9CAE-5583AD7579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728"/>
              <a:ext cx="1200" cy="62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9434" name="Text Box 10">
            <a:extLst>
              <a:ext uri="{FF2B5EF4-FFF2-40B4-BE49-F238E27FC236}">
                <a16:creationId xmlns:a16="http://schemas.microsoft.com/office/drawing/2014/main" id="{1B758E86-DDBA-44DB-BFF2-BEEF857C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484313"/>
            <a:ext cx="245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Year class 1989</a:t>
            </a:r>
            <a:endParaRPr lang="en-US" altLang="en-US" b="0">
              <a:solidFill>
                <a:schemeClr val="accent2"/>
              </a:solidFill>
            </a:endParaRPr>
          </a:p>
        </p:txBody>
      </p:sp>
      <p:sp>
        <p:nvSpPr>
          <p:cNvPr id="999435" name="Text Box 11">
            <a:extLst>
              <a:ext uri="{FF2B5EF4-FFF2-40B4-BE49-F238E27FC236}">
                <a16:creationId xmlns:a16="http://schemas.microsoft.com/office/drawing/2014/main" id="{B1DCFFCE-84E1-4956-91CD-4CCDD5068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1013" y="965200"/>
            <a:ext cx="847725" cy="2746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Z = F + M</a:t>
            </a:r>
            <a:endParaRPr lang="en-US" altLang="en-US" sz="1200" b="0"/>
          </a:p>
        </p:txBody>
      </p:sp>
      <p:sp>
        <p:nvSpPr>
          <p:cNvPr id="999436" name="Text Box 12">
            <a:extLst>
              <a:ext uri="{FF2B5EF4-FFF2-40B4-BE49-F238E27FC236}">
                <a16:creationId xmlns:a16="http://schemas.microsoft.com/office/drawing/2014/main" id="{A95C6309-76BC-42F8-8AA6-61847D08F5F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912812" y="3416300"/>
            <a:ext cx="48958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Ln catch in numbers (ln C</a:t>
            </a:r>
            <a:r>
              <a:rPr lang="en-GB" altLang="en-US" sz="1800">
                <a:latin typeface="Tahoma" panose="020B0604030504040204" pitchFamily="34" charset="0"/>
              </a:rPr>
              <a:t>a,y</a:t>
            </a:r>
            <a:r>
              <a:rPr lang="en-GB" altLang="en-US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999437" name="Text Box 13">
            <a:extLst>
              <a:ext uri="{FF2B5EF4-FFF2-40B4-BE49-F238E27FC236}">
                <a16:creationId xmlns:a16="http://schemas.microsoft.com/office/drawing/2014/main" id="{51FA1BAB-E8E8-407F-8904-DA4CBFDFB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6067425"/>
            <a:ext cx="8556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</a:rPr>
              <a:t>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9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9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943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139C9E9-48C2-4FF6-B15E-E7DCFB610A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6865C-8B33-4CC1-8D63-7B134C8F2FD8}" type="slidenum">
              <a:rPr lang="en-US" altLang="en-US"/>
              <a:pPr/>
              <a:t>15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84418" name="Rectangle 2">
            <a:extLst>
              <a:ext uri="{FF2B5EF4-FFF2-40B4-BE49-F238E27FC236}">
                <a16:creationId xmlns:a16="http://schemas.microsoft.com/office/drawing/2014/main" id="{BAC1A760-5FA5-476A-BC15-55C78E1D4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Signals in the survey data</a:t>
            </a:r>
          </a:p>
        </p:txBody>
      </p:sp>
      <p:sp>
        <p:nvSpPr>
          <p:cNvPr id="1084419" name="Rectangle 3">
            <a:extLst>
              <a:ext uri="{FF2B5EF4-FFF2-40B4-BE49-F238E27FC236}">
                <a16:creationId xmlns:a16="http://schemas.microsoft.com/office/drawing/2014/main" id="{3CC6B70E-A55D-4EF6-A752-B547BB467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survey data:</a:t>
            </a:r>
          </a:p>
          <a:p>
            <a:pPr lvl="1"/>
            <a:r>
              <a:rPr lang="en-US" altLang="en-US"/>
              <a:t>Are in most cases only relative indices, i.e.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Since q is in those cases unknown and is a parameter normally estimated in the model, the absolute numbers in the stock (Nay) must come from the catches</a:t>
            </a:r>
          </a:p>
          <a:p>
            <a:endParaRPr lang="en-US" altLang="en-US"/>
          </a:p>
          <a:p>
            <a:r>
              <a:rPr lang="en-US" altLang="en-US"/>
              <a:t>But accuracy in the estimates of q thus hinges on:</a:t>
            </a:r>
          </a:p>
          <a:p>
            <a:pPr lvl="1"/>
            <a:r>
              <a:rPr lang="en-US" altLang="en-US"/>
              <a:t>That the natural mortality is reasonable close to reality</a:t>
            </a:r>
          </a:p>
          <a:p>
            <a:pPr lvl="1"/>
            <a:r>
              <a:rPr lang="en-US" altLang="en-US"/>
              <a:t>That the catch data do not deviate too much from what is actually removed from the fisheries</a:t>
            </a:r>
          </a:p>
          <a:p>
            <a:pPr lvl="1"/>
            <a:r>
              <a:rPr lang="en-US" altLang="en-US"/>
              <a:t>That the survey design is unbiased with regards to Nay</a:t>
            </a:r>
          </a:p>
        </p:txBody>
      </p:sp>
      <p:graphicFrame>
        <p:nvGraphicFramePr>
          <p:cNvPr id="1084420" name="Object 4">
            <a:extLst>
              <a:ext uri="{FF2B5EF4-FFF2-40B4-BE49-F238E27FC236}">
                <a16:creationId xmlns:a16="http://schemas.microsoft.com/office/drawing/2014/main" id="{FB180722-2EA9-43DB-8F72-798DA7B77C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2049463"/>
          <a:ext cx="2852737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428" name="Equation" r:id="rId3" imgW="1841400" imgH="469800" progId="Equation.DSMT4">
                  <p:embed/>
                </p:oleObj>
              </mc:Choice>
              <mc:Fallback>
                <p:oleObj name="Equation" r:id="rId3" imgW="184140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49463"/>
                        <a:ext cx="2852737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A664BB4-A702-419C-A8A4-0499F57067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EBA6F-49BD-40BB-B1E0-75B51B56CD9A}" type="slidenum">
              <a:rPr lang="en-US" altLang="en-US"/>
              <a:pPr/>
              <a:t>16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85442" name="Rectangle 2">
            <a:extLst>
              <a:ext uri="{FF2B5EF4-FFF2-40B4-BE49-F238E27FC236}">
                <a16:creationId xmlns:a16="http://schemas.microsoft.com/office/drawing/2014/main" id="{00191ECB-E5AB-4E7E-B2A5-02499203C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Signals in the survey data: The total mortality 1</a:t>
            </a:r>
          </a:p>
        </p:txBody>
      </p:sp>
      <p:sp>
        <p:nvSpPr>
          <p:cNvPr id="1085443" name="Rectangle 3">
            <a:extLst>
              <a:ext uri="{FF2B5EF4-FFF2-40B4-BE49-F238E27FC236}">
                <a16:creationId xmlns:a16="http://schemas.microsoft.com/office/drawing/2014/main" id="{9B00A829-E0F1-4112-919F-ACF66186A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/>
              <a:t>The stock equation is: 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Taking a logarithm gives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Thus, we do not need an absolute estimate of abundance, only the relative abundance of each from one age group to the next</a:t>
            </a:r>
          </a:p>
        </p:txBody>
      </p:sp>
      <p:graphicFrame>
        <p:nvGraphicFramePr>
          <p:cNvPr id="1085444" name="Object 4">
            <a:extLst>
              <a:ext uri="{FF2B5EF4-FFF2-40B4-BE49-F238E27FC236}">
                <a16:creationId xmlns:a16="http://schemas.microsoft.com/office/drawing/2014/main" id="{64DB3A20-AE39-4222-A093-1ECF93F838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7625" y="1873250"/>
          <a:ext cx="26320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60" name="Equation" r:id="rId3" imgW="2641320" imgH="545760" progId="Equation.DSMT4">
                  <p:embed/>
                </p:oleObj>
              </mc:Choice>
              <mc:Fallback>
                <p:oleObj name="Equation" r:id="rId3" imgW="2641320" imgH="545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1873250"/>
                        <a:ext cx="26320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45" name="Object 5">
            <a:extLst>
              <a:ext uri="{FF2B5EF4-FFF2-40B4-BE49-F238E27FC236}">
                <a16:creationId xmlns:a16="http://schemas.microsoft.com/office/drawing/2014/main" id="{E1BE3477-57A1-4754-B1D6-2608093378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4125" y="3068638"/>
          <a:ext cx="4005263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61" name="Equation" r:id="rId5" imgW="4038480" imgH="2501640" progId="Equation.DSMT4">
                  <p:embed/>
                </p:oleObj>
              </mc:Choice>
              <mc:Fallback>
                <p:oleObj name="Equation" r:id="rId5" imgW="4038480" imgH="250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3068638"/>
                        <a:ext cx="4005263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75D6EDD-03FA-4AC5-ACD5-96B94D7A18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8D7BF-8950-469C-90AB-03F640DBE706}" type="slidenum">
              <a:rPr lang="en-US" altLang="en-US"/>
              <a:pPr/>
              <a:t>17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86466" name="Rectangle 2">
            <a:extLst>
              <a:ext uri="{FF2B5EF4-FFF2-40B4-BE49-F238E27FC236}">
                <a16:creationId xmlns:a16="http://schemas.microsoft.com/office/drawing/2014/main" id="{0463EC45-F444-490D-B1B5-68686128C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Signals in the survey data: The total mortality</a:t>
            </a:r>
          </a:p>
        </p:txBody>
      </p:sp>
      <p:sp>
        <p:nvSpPr>
          <p:cNvPr id="1086467" name="Rectangle 3">
            <a:extLst>
              <a:ext uri="{FF2B5EF4-FFF2-40B4-BE49-F238E27FC236}">
                <a16:creationId xmlns:a16="http://schemas.microsoft.com/office/drawing/2014/main" id="{4EDC424D-2AC9-41DB-AB60-3976081AE1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The math:</a:t>
            </a:r>
          </a:p>
        </p:txBody>
      </p:sp>
      <p:sp>
        <p:nvSpPr>
          <p:cNvPr id="1086468" name="Rectangle 4">
            <a:extLst>
              <a:ext uri="{FF2B5EF4-FFF2-40B4-BE49-F238E27FC236}">
                <a16:creationId xmlns:a16="http://schemas.microsoft.com/office/drawing/2014/main" id="{AFE7E652-2864-4BA3-8567-F9752A9CF23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altLang="en-US" sz="2000"/>
          </a:p>
          <a:p>
            <a:r>
              <a:rPr lang="en-GB" altLang="en-US" sz="2000"/>
              <a:t>If q is the same for certain age/size one can use the log ratio of the survey indices caught at each stage to estimate the total mortality.</a:t>
            </a:r>
          </a:p>
          <a:p>
            <a:endParaRPr lang="en-GB" altLang="en-US" sz="2000"/>
          </a:p>
          <a:p>
            <a:r>
              <a:rPr lang="en-GB" altLang="en-US" sz="2000"/>
              <a:t>This derivation show that if we have some </a:t>
            </a:r>
            <a:r>
              <a:rPr lang="en-GB" altLang="en-US" sz="2000">
                <a:solidFill>
                  <a:schemeClr val="hlink"/>
                </a:solidFill>
              </a:rPr>
              <a:t>measurement</a:t>
            </a:r>
            <a:r>
              <a:rPr lang="en-GB" altLang="en-US" sz="2000"/>
              <a:t> of indices of abundance by age we can estimate Z.</a:t>
            </a:r>
          </a:p>
          <a:p>
            <a:endParaRPr lang="en-GB" altLang="en-US" sz="2000"/>
          </a:p>
          <a:p>
            <a:r>
              <a:rPr lang="en-GB" altLang="en-US" sz="2000"/>
              <a:t>q: Catchability</a:t>
            </a:r>
          </a:p>
        </p:txBody>
      </p:sp>
      <p:graphicFrame>
        <p:nvGraphicFramePr>
          <p:cNvPr id="1086469" name="Object 5">
            <a:extLst>
              <a:ext uri="{FF2B5EF4-FFF2-40B4-BE49-F238E27FC236}">
                <a16:creationId xmlns:a16="http://schemas.microsoft.com/office/drawing/2014/main" id="{A8D594C0-80EA-47FB-8040-532B8A6FABA9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642938" y="1912938"/>
          <a:ext cx="3852862" cy="403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477" name="Equation" r:id="rId3" imgW="4508280" imgH="4724280" progId="Equation.DSMT4">
                  <p:embed/>
                </p:oleObj>
              </mc:Choice>
              <mc:Fallback>
                <p:oleObj name="Equation" r:id="rId3" imgW="4508280" imgH="4724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912938"/>
                        <a:ext cx="3852862" cy="403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56711-83CF-4051-8F8C-1123DEC57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iCod</a:t>
            </a:r>
            <a:r>
              <a:rPr lang="en-US" altLang="en-US" dirty="0"/>
              <a:t>: Log survey ratios by each age group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B1F98D-AC15-477D-85A4-0625D5BE26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B3AE0-E80B-4163-AF0E-DBEB191702C2}" type="slidenum">
              <a:rPr lang="en-US" altLang="en-US" smtClean="0"/>
              <a:pPr/>
              <a:t>18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1C4AFE-692C-460E-B1DB-AE748696A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76" y="998112"/>
            <a:ext cx="7621064" cy="588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9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141C70DC-734E-429F-AA20-DCD34DB692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E257-5874-4092-B58F-BD5DD81F2354}" type="slidenum">
              <a:rPr lang="en-US" altLang="en-US"/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7250" name="Rectangle 2">
            <a:extLst>
              <a:ext uri="{FF2B5EF4-FFF2-40B4-BE49-F238E27FC236}">
                <a16:creationId xmlns:a16="http://schemas.microsoft.com/office/drawing/2014/main" id="{85C08737-1A73-4B75-894D-52F9CAE26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assessment model in mathematical terms</a:t>
            </a:r>
          </a:p>
        </p:txBody>
      </p:sp>
      <p:graphicFrame>
        <p:nvGraphicFramePr>
          <p:cNvPr id="1077251" name="Object 3">
            <a:extLst>
              <a:ext uri="{FF2B5EF4-FFF2-40B4-BE49-F238E27FC236}">
                <a16:creationId xmlns:a16="http://schemas.microsoft.com/office/drawing/2014/main" id="{49690322-D578-453F-B212-896C7F9AD6F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7500" y="5949950"/>
          <a:ext cx="72898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07" name="Equation" r:id="rId4" imgW="4165560" imgH="419040" progId="Equation.DSMT4">
                  <p:embed/>
                </p:oleObj>
              </mc:Choice>
              <mc:Fallback>
                <p:oleObj name="Equation" r:id="rId4" imgW="416556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5949950"/>
                        <a:ext cx="72898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2" name="Object 4">
            <a:extLst>
              <a:ext uri="{FF2B5EF4-FFF2-40B4-BE49-F238E27FC236}">
                <a16:creationId xmlns:a16="http://schemas.microsoft.com/office/drawing/2014/main" id="{989E3C54-0E5C-490D-826C-E275BBDF5E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2571750"/>
          <a:ext cx="114776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08" name="Equation" r:id="rId6" imgW="647640" imgH="241200" progId="Equation.DSMT4">
                  <p:embed/>
                </p:oleObj>
              </mc:Choice>
              <mc:Fallback>
                <p:oleObj name="Equation" r:id="rId6" imgW="64764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571750"/>
                        <a:ext cx="114776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3" name="Object 5">
            <a:extLst>
              <a:ext uri="{FF2B5EF4-FFF2-40B4-BE49-F238E27FC236}">
                <a16:creationId xmlns:a16="http://schemas.microsoft.com/office/drawing/2014/main" id="{140A8514-0EF9-4BAC-A23D-CC3A1CB9D7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4549775"/>
          <a:ext cx="37322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09" name="Equation" r:id="rId8" imgW="2120760" imgH="469800" progId="Equation.3">
                  <p:embed/>
                </p:oleObj>
              </mc:Choice>
              <mc:Fallback>
                <p:oleObj name="Equation" r:id="rId8" imgW="21207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549775"/>
                        <a:ext cx="37322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4" name="Object 6">
            <a:extLst>
              <a:ext uri="{FF2B5EF4-FFF2-40B4-BE49-F238E27FC236}">
                <a16:creationId xmlns:a16="http://schemas.microsoft.com/office/drawing/2014/main" id="{FFA90961-7992-42F1-9A47-FEEEA5AE81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5419725"/>
          <a:ext cx="13208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10" name="Equation" r:id="rId10" imgW="749160" imgH="266400" progId="Equation.DSMT4">
                  <p:embed/>
                </p:oleObj>
              </mc:Choice>
              <mc:Fallback>
                <p:oleObj name="Equation" r:id="rId10" imgW="749160" imgH="266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419725"/>
                        <a:ext cx="13208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5" name="Object 7">
            <a:extLst>
              <a:ext uri="{FF2B5EF4-FFF2-40B4-BE49-F238E27FC236}">
                <a16:creationId xmlns:a16="http://schemas.microsoft.com/office/drawing/2014/main" id="{B1CF144A-C9A7-4ABD-9A54-DF187B9C24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6263" y="2976563"/>
          <a:ext cx="52546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11" name="Equation" r:id="rId12" imgW="3009600" imgH="838080" progId="Equation.DSMT4">
                  <p:embed/>
                </p:oleObj>
              </mc:Choice>
              <mc:Fallback>
                <p:oleObj name="Equation" r:id="rId12" imgW="3009600" imgH="838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976563"/>
                        <a:ext cx="52546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6" name="Object 8">
            <a:extLst>
              <a:ext uri="{FF2B5EF4-FFF2-40B4-BE49-F238E27FC236}">
                <a16:creationId xmlns:a16="http://schemas.microsoft.com/office/drawing/2014/main" id="{00DB7B90-656F-4933-A863-252B778CC9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92913" y="2997200"/>
          <a:ext cx="1681162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12" name="Equation" r:id="rId14" imgW="965160" imgH="787320" progId="Equation.DSMT4">
                  <p:embed/>
                </p:oleObj>
              </mc:Choice>
              <mc:Fallback>
                <p:oleObj name="Equation" r:id="rId14" imgW="965160" imgH="7873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2997200"/>
                        <a:ext cx="1681162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257" name="Object 9">
            <a:extLst>
              <a:ext uri="{FF2B5EF4-FFF2-40B4-BE49-F238E27FC236}">
                <a16:creationId xmlns:a16="http://schemas.microsoft.com/office/drawing/2014/main" id="{475ABF00-6FF7-4129-BD11-487F570FF1FD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42963" y="1130300"/>
          <a:ext cx="2936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13" name="Equation" r:id="rId16" imgW="1676160" imgH="812520" progId="Equation.3">
                  <p:embed/>
                </p:oleObj>
              </mc:Choice>
              <mc:Fallback>
                <p:oleObj name="Equation" r:id="rId16" imgW="1676160" imgH="812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130300"/>
                        <a:ext cx="2936875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A2E8D-8AEE-48DD-8AF7-8391DA04CF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8A23D-1518-49F3-A3BE-22E280AE3348}" type="slidenum">
              <a:rPr lang="en-US" altLang="en-US"/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9298" name="Rectangle 2">
            <a:extLst>
              <a:ext uri="{FF2B5EF4-FFF2-40B4-BE49-F238E27FC236}">
                <a16:creationId xmlns:a16="http://schemas.microsoft.com/office/drawing/2014/main" id="{8B2DAC75-3740-4583-9BC9-958319608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way of putting it:</a:t>
            </a:r>
          </a:p>
        </p:txBody>
      </p:sp>
      <p:sp>
        <p:nvSpPr>
          <p:cNvPr id="1079299" name="Rectangle 3">
            <a:extLst>
              <a:ext uri="{FF2B5EF4-FFF2-40B4-BE49-F238E27FC236}">
                <a16:creationId xmlns:a16="http://schemas.microsoft.com/office/drawing/2014/main" id="{DBE59A50-8C5C-4B07-837C-E6AA6B3D1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have:</a:t>
            </a:r>
          </a:p>
          <a:p>
            <a:pPr lvl="1"/>
            <a:r>
              <a:rPr lang="en-US" altLang="en-US"/>
              <a:t>Relative measures of stock abundance (Uay)</a:t>
            </a:r>
          </a:p>
          <a:p>
            <a:pPr lvl="1"/>
            <a:r>
              <a:rPr lang="en-US" altLang="en-US"/>
              <a:t>Absolute measures of removals from the stock (Cay)</a:t>
            </a:r>
          </a:p>
          <a:p>
            <a:endParaRPr lang="en-US" altLang="en-US"/>
          </a:p>
          <a:p>
            <a:r>
              <a:rPr lang="en-US" altLang="en-US"/>
              <a:t>We want:</a:t>
            </a:r>
          </a:p>
          <a:p>
            <a:pPr lvl="1"/>
            <a:r>
              <a:rPr lang="en-US" altLang="en-US"/>
              <a:t>Absolute numbers of the stock (Nay)</a:t>
            </a:r>
          </a:p>
          <a:p>
            <a:pPr lvl="1"/>
            <a:r>
              <a:rPr lang="en-US" altLang="en-US"/>
              <a:t>Removals relative to stock abundance (Fay)</a:t>
            </a:r>
          </a:p>
          <a:p>
            <a:endParaRPr lang="en-US" altLang="en-US"/>
          </a:p>
          <a:p>
            <a:r>
              <a:rPr lang="en-US" altLang="en-US"/>
              <a:t>But where does the model pick up the information on Nay and Fay from the measurements?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88C04-DCC8-4EDD-9788-6E93E44186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BD755-FF97-4F49-8D12-CC56BA8D7949}" type="slidenum">
              <a:rPr lang="en-US" altLang="en-US"/>
              <a:pPr/>
              <a:t>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6226" name="Rectangle 2">
            <a:extLst>
              <a:ext uri="{FF2B5EF4-FFF2-40B4-BE49-F238E27FC236}">
                <a16:creationId xmlns:a16="http://schemas.microsoft.com/office/drawing/2014/main" id="{383FDBD5-18FC-4C0C-90A5-5EB52361F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Signals in the catch data: The absolute value</a:t>
            </a:r>
          </a:p>
        </p:txBody>
      </p:sp>
      <p:sp>
        <p:nvSpPr>
          <p:cNvPr id="1076227" name="Rectangle 3">
            <a:extLst>
              <a:ext uri="{FF2B5EF4-FFF2-40B4-BE49-F238E27FC236}">
                <a16:creationId xmlns:a16="http://schemas.microsoft.com/office/drawing/2014/main" id="{EA997AEA-6F82-4334-81F8-6B966247D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catch data are the only data that contain any absolute information (millions of fish caught)</a:t>
            </a:r>
          </a:p>
          <a:p>
            <a:pPr lvl="1"/>
            <a:r>
              <a:rPr lang="en-US" altLang="en-US"/>
              <a:t>Thus the absolute numbers in the stock (Nay) must come from the catches</a:t>
            </a:r>
          </a:p>
          <a:p>
            <a:endParaRPr lang="en-US" altLang="en-US"/>
          </a:p>
          <a:p>
            <a:r>
              <a:rPr lang="en-US" altLang="en-US"/>
              <a:t>But accuracy hinges on:</a:t>
            </a:r>
          </a:p>
          <a:p>
            <a:pPr lvl="1"/>
            <a:r>
              <a:rPr lang="en-US" altLang="en-US"/>
              <a:t>That the natural mortality is reasonable close to reality</a:t>
            </a:r>
          </a:p>
          <a:p>
            <a:pPr lvl="1"/>
            <a:r>
              <a:rPr lang="en-US" altLang="en-US"/>
              <a:t>That the catch data do not deviate too much from what is actually removed from the fisheries</a:t>
            </a:r>
          </a:p>
          <a:p>
            <a:endParaRPr lang="en-US" altLang="en-US"/>
          </a:p>
          <a:p>
            <a:r>
              <a:rPr lang="en-US" altLang="en-US"/>
              <a:t>However:</a:t>
            </a:r>
          </a:p>
          <a:p>
            <a:pPr lvl="1"/>
            <a:r>
              <a:rPr lang="en-US" altLang="en-US"/>
              <a:t>The advice may be fair, if the deviations are consistent in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45610F1-445A-4334-8025-639F6C3E8E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D2657-B750-4F14-AAA8-DA867E5D1EEB}" type="slidenum">
              <a:rPr lang="en-US" altLang="en-US"/>
              <a:pPr/>
              <a:t>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18882" name="Rectangle 2">
            <a:extLst>
              <a:ext uri="{FF2B5EF4-FFF2-40B4-BE49-F238E27FC236}">
                <a16:creationId xmlns:a16="http://schemas.microsoft.com/office/drawing/2014/main" id="{C893C851-56A2-4D0A-B4D7-FF9CA1817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Signals in the catch data: The total mortality 1</a:t>
            </a:r>
          </a:p>
        </p:txBody>
      </p:sp>
      <p:sp>
        <p:nvSpPr>
          <p:cNvPr id="1018883" name="Rectangle 3">
            <a:extLst>
              <a:ext uri="{FF2B5EF4-FFF2-40B4-BE49-F238E27FC236}">
                <a16:creationId xmlns:a16="http://schemas.microsoft.com/office/drawing/2014/main" id="{074612BD-AC9C-4DAA-B623-85942909D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/>
              <a:t>The stock equation is: 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Taking a logarithm gives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Thus, we do not need an absolute estimate of abundance, only the relative abundance of each from one age group to the next</a:t>
            </a:r>
          </a:p>
        </p:txBody>
      </p:sp>
      <p:graphicFrame>
        <p:nvGraphicFramePr>
          <p:cNvPr id="1018884" name="Object 4">
            <a:extLst>
              <a:ext uri="{FF2B5EF4-FFF2-40B4-BE49-F238E27FC236}">
                <a16:creationId xmlns:a16="http://schemas.microsoft.com/office/drawing/2014/main" id="{F2D9571F-7950-4041-BC3D-F02B7D6F7B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7625" y="1873250"/>
          <a:ext cx="26320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902" name="Equation" r:id="rId3" imgW="2641320" imgH="545760" progId="Equation.DSMT4">
                  <p:embed/>
                </p:oleObj>
              </mc:Choice>
              <mc:Fallback>
                <p:oleObj name="Equation" r:id="rId3" imgW="2641320" imgH="545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1873250"/>
                        <a:ext cx="26320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8885" name="Object 5">
            <a:extLst>
              <a:ext uri="{FF2B5EF4-FFF2-40B4-BE49-F238E27FC236}">
                <a16:creationId xmlns:a16="http://schemas.microsoft.com/office/drawing/2014/main" id="{091951FE-43E8-4532-A556-B6DAEE501D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4125" y="3068638"/>
          <a:ext cx="4005263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903" name="Equation" r:id="rId5" imgW="4038480" imgH="2501640" progId="Equation.DSMT4">
                  <p:embed/>
                </p:oleObj>
              </mc:Choice>
              <mc:Fallback>
                <p:oleObj name="Equation" r:id="rId5" imgW="4038480" imgH="250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3068638"/>
                        <a:ext cx="4005263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F6FF34A-8849-446E-A089-292CFBBE0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6F8DF-4206-4D97-B0B1-D6909D069CDD}" type="slidenum">
              <a:rPr lang="en-US" altLang="en-US"/>
              <a:pPr/>
              <a:t>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11714" name="Rectangle 2">
            <a:extLst>
              <a:ext uri="{FF2B5EF4-FFF2-40B4-BE49-F238E27FC236}">
                <a16:creationId xmlns:a16="http://schemas.microsoft.com/office/drawing/2014/main" id="{0CA5817C-7ACB-4CA4-B116-A4488BAB1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Signals in the catch data: The total mortality 2</a:t>
            </a:r>
          </a:p>
        </p:txBody>
      </p:sp>
      <p:sp>
        <p:nvSpPr>
          <p:cNvPr id="1011715" name="Rectangle 3">
            <a:extLst>
              <a:ext uri="{FF2B5EF4-FFF2-40B4-BE49-F238E27FC236}">
                <a16:creationId xmlns:a16="http://schemas.microsoft.com/office/drawing/2014/main" id="{EDBC62E1-6138-4C91-B575-77D1889BE5A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The math:</a:t>
            </a:r>
          </a:p>
        </p:txBody>
      </p:sp>
      <p:sp>
        <p:nvSpPr>
          <p:cNvPr id="1011716" name="Rectangle 4">
            <a:extLst>
              <a:ext uri="{FF2B5EF4-FFF2-40B4-BE49-F238E27FC236}">
                <a16:creationId xmlns:a16="http://schemas.microsoft.com/office/drawing/2014/main" id="{B7B9693B-372E-48F6-98D6-692407A201A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If there has been no change in effort over time or in catchability by age/size one can use the log ratio of the number of fish caught at each stage to estimate the total mortality.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This derivation show that if we have some </a:t>
            </a:r>
            <a:r>
              <a:rPr lang="en-GB" altLang="en-US" sz="2000">
                <a:solidFill>
                  <a:schemeClr val="hlink"/>
                </a:solidFill>
              </a:rPr>
              <a:t>measurement</a:t>
            </a:r>
            <a:r>
              <a:rPr lang="en-GB" altLang="en-US" sz="2000"/>
              <a:t> of catches by age (or length) we can estimate Z.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E: Effort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q: Catchability</a:t>
            </a:r>
          </a:p>
        </p:txBody>
      </p:sp>
      <p:graphicFrame>
        <p:nvGraphicFramePr>
          <p:cNvPr id="1011717" name="Object 5">
            <a:extLst>
              <a:ext uri="{FF2B5EF4-FFF2-40B4-BE49-F238E27FC236}">
                <a16:creationId xmlns:a16="http://schemas.microsoft.com/office/drawing/2014/main" id="{6D1D39A5-DA58-4D72-8193-A4271D3A274B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179388" y="1912938"/>
          <a:ext cx="4779962" cy="403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1725" name="Equation" r:id="rId3" imgW="6387840" imgH="5397480" progId="Equation.DSMT4">
                  <p:embed/>
                </p:oleObj>
              </mc:Choice>
              <mc:Fallback>
                <p:oleObj name="Equation" r:id="rId3" imgW="6387840" imgH="539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912938"/>
                        <a:ext cx="4779962" cy="403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CAE9B-3508-4D69-B35B-605925C44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FDB34-27D2-4547-84DA-2E45D4BD6C9E}" type="slidenum">
              <a:rPr lang="en-US" altLang="en-US"/>
              <a:pPr/>
              <a:t>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80322" name="Rectangle 2">
            <a:extLst>
              <a:ext uri="{FF2B5EF4-FFF2-40B4-BE49-F238E27FC236}">
                <a16:creationId xmlns:a16="http://schemas.microsoft.com/office/drawing/2014/main" id="{1A8BC515-107C-4004-9761-D20B95640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way of putting it:</a:t>
            </a:r>
          </a:p>
        </p:txBody>
      </p:sp>
      <p:sp>
        <p:nvSpPr>
          <p:cNvPr id="1080323" name="Rectangle 3">
            <a:extLst>
              <a:ext uri="{FF2B5EF4-FFF2-40B4-BE49-F238E27FC236}">
                <a16:creationId xmlns:a16="http://schemas.microsoft.com/office/drawing/2014/main" id="{303D5961-91EF-4587-891F-FE84CC1FB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we assume that F=</a:t>
            </a:r>
            <a:r>
              <a:rPr lang="en-US" altLang="en-US" dirty="0" err="1"/>
              <a:t>qE</a:t>
            </a:r>
            <a:r>
              <a:rPr lang="en-US" altLang="en-US" dirty="0"/>
              <a:t> we can show that: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Thus, the log catch ratio: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Contains the whole mortality information and nothing else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Can give us some ideas about the order of the total mortalities, but is modified by changes in fishing mortalities</a:t>
            </a:r>
          </a:p>
          <a:p>
            <a:endParaRPr lang="en-US" altLang="en-US" dirty="0"/>
          </a:p>
        </p:txBody>
      </p:sp>
      <p:graphicFrame>
        <p:nvGraphicFramePr>
          <p:cNvPr id="1080324" name="Object 4">
            <a:extLst>
              <a:ext uri="{FF2B5EF4-FFF2-40B4-BE49-F238E27FC236}">
                <a16:creationId xmlns:a16="http://schemas.microsoft.com/office/drawing/2014/main" id="{968C76F0-EC64-422F-8D34-C528D00346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2162175"/>
          <a:ext cx="40465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32" name="Equation" r:id="rId3" imgW="5410080" imgH="1117440" progId="Equation.DSMT4">
                  <p:embed/>
                </p:oleObj>
              </mc:Choice>
              <mc:Fallback>
                <p:oleObj name="Equation" r:id="rId3" imgW="5410080" imgH="1117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162175"/>
                        <a:ext cx="404653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BF7FDC1-6C7C-4515-AF0D-2E59A8710D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3FD5B-3D2D-4B71-93CC-0D80244E9DD0}" type="slidenum">
              <a:rPr lang="en-US" altLang="en-US"/>
              <a:pPr/>
              <a:t>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83394" name="Rectangle 2">
            <a:extLst>
              <a:ext uri="{FF2B5EF4-FFF2-40B4-BE49-F238E27FC236}">
                <a16:creationId xmlns:a16="http://schemas.microsoft.com/office/drawing/2014/main" id="{DC671050-EDDC-49A2-B27C-23C8E37A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iCod</a:t>
            </a:r>
            <a:r>
              <a:rPr lang="en-US" altLang="en-US" dirty="0"/>
              <a:t>: Log catch ratios by each age group</a:t>
            </a:r>
          </a:p>
        </p:txBody>
      </p:sp>
      <p:sp>
        <p:nvSpPr>
          <p:cNvPr id="1083395" name="Rectangle 3">
            <a:extLst>
              <a:ext uri="{FF2B5EF4-FFF2-40B4-BE49-F238E27FC236}">
                <a16:creationId xmlns:a16="http://schemas.microsoft.com/office/drawing/2014/main" id="{01FAD4C6-D2DC-4BDB-8D8B-3307A07FD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24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41B5CF-1A29-4738-B611-CA8CE9E24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80728"/>
            <a:ext cx="7621064" cy="588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8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5D31D3C-4A58-4E14-A15C-FA54AF048D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82031-886B-44D3-BBAB-723A8D9482F9}" type="slidenum">
              <a:rPr lang="en-US" altLang="en-US"/>
              <a:pPr/>
              <a:t>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52322" name="Rectangle 2">
            <a:extLst>
              <a:ext uri="{FF2B5EF4-FFF2-40B4-BE49-F238E27FC236}">
                <a16:creationId xmlns:a16="http://schemas.microsoft.com/office/drawing/2014/main" id="{D3313E68-BA20-49B3-8944-95238E55A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catch development of ONE cohort</a:t>
            </a:r>
          </a:p>
        </p:txBody>
      </p:sp>
      <p:graphicFrame>
        <p:nvGraphicFramePr>
          <p:cNvPr id="952323" name="Object 3">
            <a:extLst>
              <a:ext uri="{FF2B5EF4-FFF2-40B4-BE49-F238E27FC236}">
                <a16:creationId xmlns:a16="http://schemas.microsoft.com/office/drawing/2014/main" id="{289A951D-A83E-4EB8-A933-AC306EF3B803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679450" y="1905000"/>
          <a:ext cx="820261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39" name="Chart" r:id="rId3" imgW="6105490" imgH="3686383" progId="MSGraph.Chart.8">
                  <p:embed followColorScheme="full"/>
                </p:oleObj>
              </mc:Choice>
              <mc:Fallback>
                <p:oleObj name="Chart" r:id="rId3" imgW="6105490" imgH="3686383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1905000"/>
                        <a:ext cx="8202613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24" name="Text Box 4">
            <a:extLst>
              <a:ext uri="{FF2B5EF4-FFF2-40B4-BE49-F238E27FC236}">
                <a16:creationId xmlns:a16="http://schemas.microsoft.com/office/drawing/2014/main" id="{BBFDEA0F-39CD-4F36-8324-D16783FBC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144588"/>
            <a:ext cx="36718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0">
                <a:latin typeface="Tahoma" panose="020B0604030504040204" pitchFamily="34" charset="0"/>
              </a:rPr>
              <a:t>Decline in older ages a true measure of Z if qa does not change with age and if Fa does not change with time</a:t>
            </a:r>
          </a:p>
        </p:txBody>
      </p:sp>
      <p:sp>
        <p:nvSpPr>
          <p:cNvPr id="952325" name="Text Box 5">
            <a:extLst>
              <a:ext uri="{FF2B5EF4-FFF2-40B4-BE49-F238E27FC236}">
                <a16:creationId xmlns:a16="http://schemas.microsoft.com/office/drawing/2014/main" id="{3E590EC4-BC55-418E-BDED-69B2B8447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19225"/>
            <a:ext cx="3005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0">
                <a:latin typeface="Tahoma" panose="020B0604030504040204" pitchFamily="34" charset="0"/>
              </a:rPr>
              <a:t>Younger fish less available</a:t>
            </a:r>
          </a:p>
          <a:p>
            <a:r>
              <a:rPr lang="en-GB" altLang="en-US" sz="1800" b="0">
                <a:latin typeface="Tahoma" panose="020B0604030504040204" pitchFamily="34" charset="0"/>
              </a:rPr>
              <a:t>(qa changes with age)</a:t>
            </a:r>
            <a:endParaRPr lang="en-GB" altLang="en-US" sz="1800" b="0"/>
          </a:p>
        </p:txBody>
      </p:sp>
      <p:sp>
        <p:nvSpPr>
          <p:cNvPr id="952330" name="Line 10">
            <a:extLst>
              <a:ext uri="{FF2B5EF4-FFF2-40B4-BE49-F238E27FC236}">
                <a16:creationId xmlns:a16="http://schemas.microsoft.com/office/drawing/2014/main" id="{1A86B832-FCEC-45E8-B9E5-2B28B35BE7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6100" y="2781300"/>
            <a:ext cx="431800" cy="2873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331" name="Text Box 11">
            <a:extLst>
              <a:ext uri="{FF2B5EF4-FFF2-40B4-BE49-F238E27FC236}">
                <a16:creationId xmlns:a16="http://schemas.microsoft.com/office/drawing/2014/main" id="{9E69D1F3-39FB-43C0-B9B7-915A4384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492375"/>
            <a:ext cx="3255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>
                <a:solidFill>
                  <a:schemeClr val="hlink"/>
                </a:solidFill>
                <a:latin typeface="Tahoma" panose="020B0604030504040204" pitchFamily="34" charset="0"/>
              </a:rPr>
              <a:t>Catch in each age (time) class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UNUFTP">
  <a:themeElements>
    <a:clrScheme name="1_UNUFTP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UNUFTP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UNUFTP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NUFTP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NUFT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NUFTP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NUFTP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NUFTP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NUFTP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4648</TotalTime>
  <Pages>7</Pages>
  <Words>775</Words>
  <Application>Microsoft Office PowerPoint</Application>
  <PresentationFormat>On-screen Show (4:3)</PresentationFormat>
  <Paragraphs>158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Tahoma</vt:lpstr>
      <vt:lpstr>Times New Roman</vt:lpstr>
      <vt:lpstr>Wingdings</vt:lpstr>
      <vt:lpstr>1_UNUFTP</vt:lpstr>
      <vt:lpstr>STATISTICA Graph</vt:lpstr>
      <vt:lpstr>Equation</vt:lpstr>
      <vt:lpstr>Chart</vt:lpstr>
      <vt:lpstr> Where do the magic numbers come from?</vt:lpstr>
      <vt:lpstr>The assessment model in mathematical terms</vt:lpstr>
      <vt:lpstr>Another way of putting it:</vt:lpstr>
      <vt:lpstr>Signals in the catch data: The absolute value</vt:lpstr>
      <vt:lpstr>Signals in the catch data: The total mortality 1</vt:lpstr>
      <vt:lpstr>Signals in the catch data: The total mortality 2</vt:lpstr>
      <vt:lpstr>Another way of putting it:</vt:lpstr>
      <vt:lpstr>iCod: Log catch ratios by each age group</vt:lpstr>
      <vt:lpstr>The catch development of ONE cohort</vt:lpstr>
      <vt:lpstr>Total mortality signal of older fish: Part 1</vt:lpstr>
      <vt:lpstr>Total mortality signal of older fish: Part 2</vt:lpstr>
      <vt:lpstr>Total mortality signal of older fish: Part 3</vt:lpstr>
      <vt:lpstr>Total mortality signal of older fish: Part 4</vt:lpstr>
      <vt:lpstr>iCod: Estimates of total mortality (Z)</vt:lpstr>
      <vt:lpstr>Signals in the survey data</vt:lpstr>
      <vt:lpstr>Signals in the survey data: The total mortality 1</vt:lpstr>
      <vt:lpstr>Signals in the survey data: The total mortality</vt:lpstr>
      <vt:lpstr>iCod: Log survey ratios by each age group</vt:lpstr>
    </vt:vector>
  </TitlesOfParts>
  <Company>Hafrannsóknastofnunin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</dc:title>
  <dc:subject/>
  <dc:creator>Einar Hjörleifsson</dc:creator>
  <cp:keywords/>
  <dc:description/>
  <cp:lastModifiedBy>Einar Hjörleifsson</cp:lastModifiedBy>
  <cp:revision>69</cp:revision>
  <cp:lastPrinted>2004-02-18T11:07:49Z</cp:lastPrinted>
  <dcterms:created xsi:type="dcterms:W3CDTF">2006-06-13T19:20:08Z</dcterms:created>
  <dcterms:modified xsi:type="dcterms:W3CDTF">2017-11-16T10:56:58Z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einarhj@hafro.is</vt:lpwstr>
  </property>
  <property fmtid="{D5CDD505-2E9C-101B-9397-08002B2CF9AE}" pid="8" name="HomePage">
    <vt:lpwstr>www.hafro.is/~einarhj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false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E:\public_html\test</vt:lpwstr>
  </property>
</Properties>
</file>