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7" r:id="rId1"/>
  </p:sldMasterIdLst>
  <p:notesMasterIdLst>
    <p:notesMasterId r:id="rId44"/>
  </p:notesMasterIdLst>
  <p:handoutMasterIdLst>
    <p:handoutMasterId r:id="rId45"/>
  </p:handoutMasterIdLst>
  <p:sldIdLst>
    <p:sldId id="353" r:id="rId2"/>
    <p:sldId id="351" r:id="rId3"/>
    <p:sldId id="352" r:id="rId4"/>
    <p:sldId id="360" r:id="rId5"/>
    <p:sldId id="359" r:id="rId6"/>
    <p:sldId id="256" r:id="rId7"/>
    <p:sldId id="298" r:id="rId8"/>
    <p:sldId id="281" r:id="rId9"/>
    <p:sldId id="355" r:id="rId10"/>
    <p:sldId id="356" r:id="rId11"/>
    <p:sldId id="318" r:id="rId12"/>
    <p:sldId id="280" r:id="rId13"/>
    <p:sldId id="269" r:id="rId14"/>
    <p:sldId id="322" r:id="rId15"/>
    <p:sldId id="295" r:id="rId16"/>
    <p:sldId id="344" r:id="rId17"/>
    <p:sldId id="296" r:id="rId18"/>
    <p:sldId id="345" r:id="rId19"/>
    <p:sldId id="278" r:id="rId20"/>
    <p:sldId id="276" r:id="rId21"/>
    <p:sldId id="263" r:id="rId22"/>
    <p:sldId id="328" r:id="rId23"/>
    <p:sldId id="306" r:id="rId24"/>
    <p:sldId id="339" r:id="rId25"/>
    <p:sldId id="307" r:id="rId26"/>
    <p:sldId id="357" r:id="rId27"/>
    <p:sldId id="358" r:id="rId28"/>
    <p:sldId id="346" r:id="rId29"/>
    <p:sldId id="308" r:id="rId30"/>
    <p:sldId id="309" r:id="rId31"/>
    <p:sldId id="310" r:id="rId32"/>
    <p:sldId id="311" r:id="rId33"/>
    <p:sldId id="331" r:id="rId34"/>
    <p:sldId id="338" r:id="rId35"/>
    <p:sldId id="315" r:id="rId36"/>
    <p:sldId id="340" r:id="rId37"/>
    <p:sldId id="341" r:id="rId38"/>
    <p:sldId id="293" r:id="rId39"/>
    <p:sldId id="348" r:id="rId40"/>
    <p:sldId id="349" r:id="rId41"/>
    <p:sldId id="347" r:id="rId42"/>
    <p:sldId id="300" r:id="rId43"/>
  </p:sldIdLst>
  <p:sldSz cx="9144000" cy="6858000" type="screen4x3"/>
  <p:notesSz cx="7099300" cy="10234613"/>
  <p:kinsoku lang="ja-JP" invalStChars="、。，．・：；？！゛゜ヽヾゝゞ々ー’”）〕］｝〉》」』】°‰′″℃￠％ぁぃぅぇぉっゃゅょゎァィゥェォッャュョヮヵヶ!%),.:;?]}｡｣､･ｧｨｩｪｫｬｭｮｯｰﾞﾟ" invalEndChars="‘“（〔［｛〈《「『【￥＄$([\{｢￡"/>
  <p:defaultTextStyle>
    <a:defPPr>
      <a:defRPr lang="en-A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6401E"/>
    <a:srgbClr val="643D01"/>
    <a:srgbClr val="FF9933"/>
    <a:srgbClr val="D32128"/>
    <a:srgbClr val="00457F"/>
    <a:srgbClr val="002E4B"/>
    <a:srgbClr val="0000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75" autoAdjust="0"/>
    <p:restoredTop sz="97103" autoAdjust="0"/>
  </p:normalViewPr>
  <p:slideViewPr>
    <p:cSldViewPr>
      <p:cViewPr varScale="1">
        <p:scale>
          <a:sx n="126" d="100"/>
          <a:sy n="126" d="100"/>
        </p:scale>
        <p:origin x="149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4" Type="http://schemas.openxmlformats.org/officeDocument/2006/relationships/image" Target="../media/image84.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emf"/><Relationship Id="rId4" Type="http://schemas.openxmlformats.org/officeDocument/2006/relationships/image" Target="../media/image8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image" Target="../media/image89.emf"/><Relationship Id="rId4" Type="http://schemas.openxmlformats.org/officeDocument/2006/relationships/image" Target="../media/image9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8BA23DF-E62C-4022-92EC-C3F6E8DA87C1}"/>
              </a:ext>
            </a:extLst>
          </p:cNvPr>
          <p:cNvSpPr>
            <a:spLocks noGrp="1" noChangeArrowheads="1"/>
          </p:cNvSpPr>
          <p:nvPr>
            <p:ph type="body" sz="quarter" idx="3"/>
          </p:nvPr>
        </p:nvSpPr>
        <p:spPr bwMode="auto">
          <a:xfrm>
            <a:off x="944563" y="4859338"/>
            <a:ext cx="5208587"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50" tIns="46642" rIns="94950" bIns="46642"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3075" name="Rectangle 3">
            <a:extLst>
              <a:ext uri="{FF2B5EF4-FFF2-40B4-BE49-F238E27FC236}">
                <a16:creationId xmlns:a16="http://schemas.microsoft.com/office/drawing/2014/main" id="{3608C7C6-8387-41A9-83D3-86AA37F3FE3C}"/>
              </a:ext>
            </a:extLst>
          </p:cNvPr>
          <p:cNvSpPr>
            <a:spLocks noChangeArrowheads="1" noTextEdit="1"/>
          </p:cNvSpPr>
          <p:nvPr>
            <p:ph type="sldImg" idx="2"/>
          </p:nvPr>
        </p:nvSpPr>
        <p:spPr bwMode="auto">
          <a:xfrm>
            <a:off x="1001713" y="774700"/>
            <a:ext cx="5097462" cy="3822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0B59128-43A5-46D7-8212-1A7DB30EE0A7}"/>
              </a:ext>
            </a:extLst>
          </p:cNvPr>
          <p:cNvSpPr>
            <a:spLocks noChangeArrowheads="1" noTextEdit="1"/>
          </p:cNvSpPr>
          <p:nvPr>
            <p:ph type="sldImg"/>
          </p:nvPr>
        </p:nvSpPr>
        <p:spPr>
          <a:ln/>
        </p:spPr>
      </p:sp>
      <p:sp>
        <p:nvSpPr>
          <p:cNvPr id="10243" name="Rectangle 3">
            <a:extLst>
              <a:ext uri="{FF2B5EF4-FFF2-40B4-BE49-F238E27FC236}">
                <a16:creationId xmlns:a16="http://schemas.microsoft.com/office/drawing/2014/main" id="{0BAFAE90-BB50-436A-9B1A-C064C84929C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2C686F6-8DCE-40DC-94F6-B646ED7A093E}"/>
              </a:ext>
            </a:extLst>
          </p:cNvPr>
          <p:cNvSpPr>
            <a:spLocks noChangeArrowheads="1" noTextEdit="1"/>
          </p:cNvSpPr>
          <p:nvPr>
            <p:ph type="sldImg"/>
          </p:nvPr>
        </p:nvSpPr>
        <p:spPr>
          <a:ln/>
        </p:spPr>
      </p:sp>
      <p:sp>
        <p:nvSpPr>
          <p:cNvPr id="30723" name="Rectangle 3">
            <a:extLst>
              <a:ext uri="{FF2B5EF4-FFF2-40B4-BE49-F238E27FC236}">
                <a16:creationId xmlns:a16="http://schemas.microsoft.com/office/drawing/2014/main" id="{6DA59E8B-4221-4C1F-BDE6-0F8D09BE3E6D}"/>
              </a:ext>
            </a:extLst>
          </p:cNvPr>
          <p:cNvSpPr>
            <a:spLocks noGrp="1" noChangeArrowheads="1"/>
          </p:cNvSpPr>
          <p:nvPr>
            <p:ph type="body" idx="1"/>
          </p:nvPr>
        </p:nvSpPr>
        <p:spPr>
          <a:noFill/>
        </p:spPr>
        <p:txBody>
          <a:bodyPr/>
          <a:lstStyle/>
          <a:p>
            <a:pPr eaLnBrk="1" hangingPunct="1"/>
            <a:r>
              <a:rPr lang="is-IS" altLang="en-US"/>
              <a:t>Eins og áður sýna gráu súlurnar heildarafla ársins, gráleitu hringirnir tákna afla 5 ára fisks á hverju ári (sem að við vorum búin að skoða hér á undan) og rauðu hringirnir tákna aflann úr 1984 árganginum. Tölurnar í hringjunum tákna aldur fisksins.</a:t>
            </a:r>
          </a:p>
          <a:p>
            <a:pPr eaLnBrk="1" hangingPunct="1"/>
            <a:r>
              <a:rPr lang="is-IS" altLang="en-US"/>
              <a:t>Meðfyljandi mynd sýnir þróun í afla þess árgangs eftir aldurshópum. Hér kemur berlega fram að nokkuð svipuð þróun er í afla eftir aldri og við sáum með 1984 árganginn. Þannig eykst aflinn frá 3ja ára aldri fram til 5 ára aldurs, en fellur síðan hratt eftir það. Heildarafli árgangsins er hinsvegar um helmingi minni en úr 1984 árganginum. Við skulum skoða þetta nánar myndrænt á næstu mynd.</a:t>
            </a: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E22397F-3919-4F44-9D65-89694E42592C}"/>
              </a:ext>
            </a:extLst>
          </p:cNvPr>
          <p:cNvSpPr>
            <a:spLocks noChangeArrowheads="1" noTextEdit="1"/>
          </p:cNvSpPr>
          <p:nvPr>
            <p:ph type="sldImg"/>
          </p:nvPr>
        </p:nvSpPr>
        <p:spPr>
          <a:ln/>
        </p:spPr>
      </p:sp>
      <p:sp>
        <p:nvSpPr>
          <p:cNvPr id="32771" name="Rectangle 3">
            <a:extLst>
              <a:ext uri="{FF2B5EF4-FFF2-40B4-BE49-F238E27FC236}">
                <a16:creationId xmlns:a16="http://schemas.microsoft.com/office/drawing/2014/main" id="{5F85D7FC-A6E8-4DDB-AC05-2C3F68074D9F}"/>
              </a:ext>
            </a:extLst>
          </p:cNvPr>
          <p:cNvSpPr>
            <a:spLocks noGrp="1" noChangeArrowheads="1"/>
          </p:cNvSpPr>
          <p:nvPr>
            <p:ph type="body" idx="1"/>
          </p:nvPr>
        </p:nvSpPr>
        <p:spPr>
          <a:noFill/>
        </p:spPr>
        <p:txBody>
          <a:bodyPr/>
          <a:lstStyle/>
          <a:p>
            <a:pPr eaLnBrk="1" hangingPunct="1"/>
            <a:r>
              <a:rPr lang="is-IS" altLang="en-US"/>
              <a:t>Samanburður á veiði úr 1984 og 1985 árganginum. Nánari skýringar – sjá fyrri glærur.</a:t>
            </a: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2637C28-E3F8-40FE-921C-95D29EB6D3BD}"/>
              </a:ext>
            </a:extLst>
          </p:cNvPr>
          <p:cNvSpPr>
            <a:spLocks noChangeArrowheads="1" noTextEdit="1"/>
          </p:cNvSpPr>
          <p:nvPr>
            <p:ph type="sldImg"/>
          </p:nvPr>
        </p:nvSpPr>
        <p:spPr>
          <a:ln/>
        </p:spPr>
      </p:sp>
      <p:sp>
        <p:nvSpPr>
          <p:cNvPr id="34819" name="Rectangle 3">
            <a:extLst>
              <a:ext uri="{FF2B5EF4-FFF2-40B4-BE49-F238E27FC236}">
                <a16:creationId xmlns:a16="http://schemas.microsoft.com/office/drawing/2014/main" id="{D0476DDA-E943-4E99-AB5C-1F0C629CCD43}"/>
              </a:ext>
            </a:extLst>
          </p:cNvPr>
          <p:cNvSpPr>
            <a:spLocks noGrp="1" noChangeArrowheads="1"/>
          </p:cNvSpPr>
          <p:nvPr>
            <p:ph type="body" idx="1"/>
          </p:nvPr>
        </p:nvSpPr>
        <p:spPr>
          <a:noFill/>
        </p:spPr>
        <p:txBody>
          <a:bodyPr/>
          <a:lstStyle/>
          <a:p>
            <a:pPr eaLnBrk="1" hangingPunct="1"/>
            <a:r>
              <a:rPr lang="is-IS" altLang="en-US"/>
              <a:t>Förum aðeins nær í tíma og skoðum aflann úr 1996 árganginum. Enn og aftur má sjá svipaðan þróun í aflanum, aukningu frá 3 til 5-6 ára aldurs en síðan fellur aflinn eftir það. Samanlagður afli úr þessum árgangi var hinsvegar ekki nema 115 þúsund tonn og þessi afli árgangs sá lægsti sem að um er vitað og einungis um tæpur fimmtungur af afla 1984 árgangsins. Takið eftir að þessi samanlagði afli frá 3ja til 10 ára úr 1996 árganginum er minna en veitt var úr árgangi 1984 við 5 ára aldur árið 1989! Takið einnig eftir að vísbendingar um þennan lélega afla koma strax fram í lélegum aflabrögðum 3ja og 4ja ára fisks.</a:t>
            </a:r>
          </a:p>
          <a:p>
            <a:pPr eaLnBrk="1" hangingPunct="1"/>
            <a:r>
              <a:rPr lang="is-IS" altLang="en-US"/>
              <a:t>Sem betur fer þá voru næstu árgangar eftir 1996 árganginn ekki af í sama flokki. Eins og fram var komið í upphafi erindisins, þegar við skoðuðum afla 5 ára fisks eftir árum þá jókst aflinn í þessum aldurshópi úr 25 þúsund tonnum árið 2001 (1996 árgangurinn) í 65 þúsund tonn árið 2002 (1997 árgangurinn). Og það þrátt fyrir að heilaraflinn hafi fallið á milli þessara tveggja almanaksára. Ég vonast til að áhorfendur sé farið að renna í grun um hvers vegna á þessu standi. Skoðum því aflaþróun í 1997 árganginum (næsta mynd).</a:t>
            </a: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FEE4A2D-83D5-460B-8A65-868FA51A7084}"/>
              </a:ext>
            </a:extLst>
          </p:cNvPr>
          <p:cNvSpPr>
            <a:spLocks noChangeArrowheads="1" noTextEdit="1"/>
          </p:cNvSpPr>
          <p:nvPr>
            <p:ph type="sldImg"/>
          </p:nvPr>
        </p:nvSpPr>
        <p:spPr>
          <a:ln/>
        </p:spPr>
      </p:sp>
      <p:sp>
        <p:nvSpPr>
          <p:cNvPr id="36867" name="Rectangle 3">
            <a:extLst>
              <a:ext uri="{FF2B5EF4-FFF2-40B4-BE49-F238E27FC236}">
                <a16:creationId xmlns:a16="http://schemas.microsoft.com/office/drawing/2014/main" id="{EB3953B8-A384-4004-811E-C1512657CC1C}"/>
              </a:ext>
            </a:extLst>
          </p:cNvPr>
          <p:cNvSpPr>
            <a:spLocks noGrp="1" noChangeArrowheads="1"/>
          </p:cNvSpPr>
          <p:nvPr>
            <p:ph type="body" idx="1"/>
          </p:nvPr>
        </p:nvSpPr>
        <p:spPr>
          <a:noFill/>
        </p:spPr>
        <p:txBody>
          <a:bodyPr/>
          <a:lstStyle/>
          <a:p>
            <a:pPr eaLnBrk="1" hangingPunct="1"/>
            <a:r>
              <a:rPr lang="is-IS" altLang="en-US"/>
              <a:t>Semsagt, eftir lélegasta árgang Íslandssögunnar, árgangi 1996, þá kemur árgangur frá 1997. Þróun í afla árgangsins eru þær sömu og áður. Takið eftir að magn 3ja og 4ja ára fisks í afla eru strax mun hærri en fram kom í afla úr sömu aldursflokkum 1996 árgangsins. Heildaraflinn úr árgangi 1997 verður á endanum meira en tvöfallt hærri en aflinn úr 1996 árganginum, eða samtals um 280 þúsund tonn.</a:t>
            </a:r>
          </a:p>
          <a:p>
            <a:pPr eaLnBrk="1" hangingPunct="1"/>
            <a:r>
              <a:rPr lang="is-IS" altLang="en-US"/>
              <a:t>Þó ekki verði hér farið nánar í það að skoða afla úr árgöngum sem á eftir koma, þá vil ég biðja áhorfendur að hugsa um hver líklegur afli og árgangastyrkur árganganna frá 1998-2000 sé/geti orðið, svona í ljósi þess að þessi árgangar gáfu af sér svipaðan afla sem 5 ára fiskur og umræddur 1997 árgangur.</a:t>
            </a: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25CD9DE-51E3-42AC-A32E-BA18556DE2F5}"/>
              </a:ext>
            </a:extLst>
          </p:cNvPr>
          <p:cNvSpPr>
            <a:spLocks noChangeArrowheads="1" noTextEdit="1"/>
          </p:cNvSpPr>
          <p:nvPr>
            <p:ph type="sldImg"/>
          </p:nvPr>
        </p:nvSpPr>
        <p:spPr>
          <a:ln/>
        </p:spPr>
      </p:sp>
      <p:sp>
        <p:nvSpPr>
          <p:cNvPr id="38915" name="Rectangle 3">
            <a:extLst>
              <a:ext uri="{FF2B5EF4-FFF2-40B4-BE49-F238E27FC236}">
                <a16:creationId xmlns:a16="http://schemas.microsoft.com/office/drawing/2014/main" id="{15163313-8570-45EE-9315-607A48161AD7}"/>
              </a:ext>
            </a:extLst>
          </p:cNvPr>
          <p:cNvSpPr>
            <a:spLocks noGrp="1" noChangeArrowheads="1"/>
          </p:cNvSpPr>
          <p:nvPr>
            <p:ph type="body" idx="1"/>
          </p:nvPr>
        </p:nvSpPr>
        <p:spPr>
          <a:noFill/>
        </p:spPr>
        <p:txBody>
          <a:bodyPr/>
          <a:lstStyle/>
          <a:p>
            <a:pPr eaLnBrk="1" hangingPunct="1"/>
            <a:r>
              <a:rPr lang="is-IS" altLang="en-US" sz="1000"/>
              <a:t>Áður en að við snúum okkur að öðru þá skulum við gera upp afla allra árganga sem að hafa að mestu gengið í gegnum veiðina. Í töflunni er kemur fram afli árganganna (dálkur lengst til vinstri) og eru þeir sem við höfum til þessa verið að skoða sérstaklega táknaðir með litum. Eins og fram hefur komið þá er afli árgangs fengin með því að leggja saman aflan úr einstökum aldursflokkum – í töflunni summum við því einfaldlega tölurnar hverri skálínu. Skoðum þetta myndrænt (næsta mynd)</a:t>
            </a:r>
            <a:endParaRPr lang="en-US" alt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48FE6D8-C16D-44E1-9BAF-8082C4AA5CB6}"/>
              </a:ext>
            </a:extLst>
          </p:cNvPr>
          <p:cNvSpPr>
            <a:spLocks noChangeArrowheads="1" noTextEdit="1"/>
          </p:cNvSpPr>
          <p:nvPr>
            <p:ph type="sldImg"/>
          </p:nvPr>
        </p:nvSpPr>
        <p:spPr>
          <a:ln/>
        </p:spPr>
      </p:sp>
      <p:sp>
        <p:nvSpPr>
          <p:cNvPr id="40963" name="Rectangle 3">
            <a:extLst>
              <a:ext uri="{FF2B5EF4-FFF2-40B4-BE49-F238E27FC236}">
                <a16:creationId xmlns:a16="http://schemas.microsoft.com/office/drawing/2014/main" id="{8AB0A617-DECD-44C0-ABC8-B0F9FF3224AB}"/>
              </a:ext>
            </a:extLst>
          </p:cNvPr>
          <p:cNvSpPr>
            <a:spLocks noGrp="1" noChangeArrowheads="1"/>
          </p:cNvSpPr>
          <p:nvPr>
            <p:ph type="body" idx="1"/>
          </p:nvPr>
        </p:nvSpPr>
        <p:spPr>
          <a:noFill/>
        </p:spPr>
        <p:txBody>
          <a:bodyPr/>
          <a:lstStyle/>
          <a:p>
            <a:pPr eaLnBrk="1" hangingPunct="1"/>
            <a:r>
              <a:rPr lang="is-IS" altLang="en-US"/>
              <a:t>Hér kemur fram að heildarafli aðliggjandi árganga getur verið nokkuð jafn en er hinsvegar í mörgum tilfellum mjög mismikill. Eftirtektarvert sjá að eftir tvo miðlungsárganga frá 1981 og 1982 koma tveir risaárgangar frá 1983 og 1984. Eftir það skiptast á miðlungs árgangar (1985, 1989, 1990, 1992, 1993, 1995 og 1997) og lélegir árgangar (1986, 1988, 1991, 1994, 1996). Þó ekki verði gerð grein fyrir því hér sérstaklega þá eru árgangarnir fjórir frá 1997 til 2000 allir taldir miðlungsárgangar, þeir tveir síðustu reyndar enn töluverður hluti af heildaraflanum í ár. En hvað er hinsvegar í vændum (sjá næstu mynd).</a:t>
            </a: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D8D74FC-E577-4300-A42A-9A7854951251}"/>
              </a:ext>
            </a:extLst>
          </p:cNvPr>
          <p:cNvSpPr>
            <a:spLocks noChangeArrowheads="1" noTextEdit="1"/>
          </p:cNvSpPr>
          <p:nvPr>
            <p:ph type="sldImg"/>
          </p:nvPr>
        </p:nvSpPr>
        <p:spPr>
          <a:ln/>
        </p:spPr>
      </p:sp>
      <p:sp>
        <p:nvSpPr>
          <p:cNvPr id="43011" name="Rectangle 3">
            <a:extLst>
              <a:ext uri="{FF2B5EF4-FFF2-40B4-BE49-F238E27FC236}">
                <a16:creationId xmlns:a16="http://schemas.microsoft.com/office/drawing/2014/main" id="{1D9B687B-D1CB-42B6-BB85-233C77B86506}"/>
              </a:ext>
            </a:extLst>
          </p:cNvPr>
          <p:cNvSpPr>
            <a:spLocks noGrp="1" noChangeArrowheads="1"/>
          </p:cNvSpPr>
          <p:nvPr>
            <p:ph type="body" idx="1"/>
          </p:nvPr>
        </p:nvSpPr>
        <p:spPr>
          <a:noFill/>
        </p:spPr>
        <p:txBody>
          <a:bodyPr/>
          <a:lstStyle/>
          <a:p>
            <a:pPr eaLnBrk="1" hangingPunct="1"/>
            <a:r>
              <a:rPr lang="is-IS" altLang="en-US"/>
              <a:t>Miðað við sögulega reynslu, hvað er líklegt að árgangurinn frá 2001 gefi af sér??</a:t>
            </a: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CC4EFEB-8D32-497D-A215-87A426B89BEE}"/>
              </a:ext>
            </a:extLst>
          </p:cNvPr>
          <p:cNvSpPr>
            <a:spLocks noChangeArrowheads="1" noTextEdit="1"/>
          </p:cNvSpPr>
          <p:nvPr>
            <p:ph type="sldImg"/>
          </p:nvPr>
        </p:nvSpPr>
        <p:spPr>
          <a:ln/>
        </p:spPr>
      </p:sp>
      <p:sp>
        <p:nvSpPr>
          <p:cNvPr id="45059" name="Rectangle 3">
            <a:extLst>
              <a:ext uri="{FF2B5EF4-FFF2-40B4-BE49-F238E27FC236}">
                <a16:creationId xmlns:a16="http://schemas.microsoft.com/office/drawing/2014/main" id="{57BD9F19-14ED-4B47-89EE-FD2FB3425F59}"/>
              </a:ext>
            </a:extLst>
          </p:cNvPr>
          <p:cNvSpPr>
            <a:spLocks noGrp="1" noChangeArrowheads="1"/>
          </p:cNvSpPr>
          <p:nvPr>
            <p:ph type="body" idx="1"/>
          </p:nvPr>
        </p:nvSpPr>
        <p:spPr>
          <a:noFill/>
        </p:spPr>
        <p:txBody>
          <a:bodyPr/>
          <a:lstStyle/>
          <a:p>
            <a:pPr eaLnBrk="1" hangingPunct="1"/>
            <a:r>
              <a:rPr lang="is-IS" altLang="en-US" sz="1000"/>
              <a:t>Það sem gert hefur verið á glærunum hér á undan er ekkert annað en að fylgja eftir þróun í afla eftir einstökum aldurflokkum.</a:t>
            </a:r>
          </a:p>
          <a:p>
            <a:pPr eaLnBrk="1" hangingPunct="1"/>
            <a:r>
              <a:rPr lang="is-IS" altLang="en-US" sz="1000"/>
              <a:t>Fram hefur komið að aflinn úr einstökum aðliggjandi árgöngum getur verið mjög breytilegur.</a:t>
            </a:r>
          </a:p>
          <a:p>
            <a:pPr eaLnBrk="1" hangingPunct="1"/>
            <a:r>
              <a:rPr lang="is-IS" altLang="en-US" sz="1000"/>
              <a:t>Fram hefur komið að vísibendingar um væntanlegt aflamagn úr hverjum árgangi koma fram í afla strax á 3ja og 4ja aldursflokki.</a:t>
            </a:r>
          </a:p>
          <a:p>
            <a:pPr eaLnBrk="1" hangingPunct="1"/>
            <a:r>
              <a:rPr lang="is-IS" altLang="en-US" sz="1000"/>
              <a:t>Fram hefur komið að eftir að ákveðnum aldri er náð (5-6 ára á tímabilinu sem að er til athugunar) fellur aflinn alla jafna. Ef að meiri tími hefði gefist til þá hefði verið hægt að skýra út að hér séum við kominn með mælikvarða á heildardauða, eftir því sem að aflinn í árgangi fellur hraðar með aldri, því hærri er heildardauðinn.</a:t>
            </a:r>
          </a:p>
          <a:p>
            <a:pPr eaLnBrk="1" hangingPunct="1"/>
            <a:r>
              <a:rPr lang="is-IS" altLang="en-US" sz="1000"/>
              <a:t>Í ljósi þess mynsturs sem að við höfum séð þá eru við einnig kominn með grunn að því að gera spá um væntanlegan afla í hverjum árgangi sem að við höfum þegar fengið einhverjar upplýsingar um. Sem dæmi má nefna að aflinn úr 2000 árganginum hefur verið nokkuð góður fram til ársins 2006, þá orðinn sex ára. Í ljósi þessa er ekki óvarlegt að áætla að aflinn úr þessum árgangi árið 2007 og 2008 haldist áfram hlutfallslega góður. Að magni til má þó hinsvegar búast við, miðað við fyrri reynslu um aflaþróun árgangs að aflinn úr 7 ára (árið 2007) og 8 ára aldurflokkinum (árið 2008) verði mun minni en það sem veiddist úr honum 6 ára (árið 2006). Það sama á við um eldri árganga sem að enn eru í veiðum. Aflinn úr árgangi 2001 hefur hinsvegar verið mjög lélegur, bæði sem 3ja, 4ja og 5 ára fiskur – aflasagan minnir um margt á lélega árganginn frá 1996.. Það er engin ástæða til að ætla annað en að hann haldist áfram slakur á næstu árum. </a:t>
            </a:r>
          </a:p>
          <a:p>
            <a:pPr eaLnBrk="1" hangingPunct="1"/>
            <a:r>
              <a:rPr lang="is-IS" altLang="en-US" sz="1000"/>
              <a:t>En hér kynni einhver að spyrja þeirra eðlilegu spurningar hvaða áhrif umtalverð takmörkun á heildarafla hefur á þessa mynd. Þ.e.a.s. ef að heildarafli er takmarkaður, eins og verið hefur undangengin einn og hálfan áratug  þá leiðir það til þess að aflatölur endurspegli ekki lengur stærð árganganna. Til þess að komast að því hvort að sú er raunin er eðlilegt að kynna til leiks “Rallið”.</a:t>
            </a:r>
            <a:endParaRPr lang="en-US" altLang="en-US"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E25046D-2E69-4B92-A246-613868368CD3}"/>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93AC62A4-BA1D-42CD-B199-3F19DE0B30C8}"/>
              </a:ext>
            </a:extLst>
          </p:cNvPr>
          <p:cNvSpPr>
            <a:spLocks noGrp="1" noChangeArrowheads="1"/>
          </p:cNvSpPr>
          <p:nvPr>
            <p:ph type="body" idx="1"/>
          </p:nvPr>
        </p:nvSpPr>
        <p:spPr>
          <a:noFill/>
        </p:spPr>
        <p:txBody>
          <a:bodyPr/>
          <a:lstStyle/>
          <a:p>
            <a:pPr eaLnBrk="1" hangingPunct="1"/>
            <a:r>
              <a:rPr lang="is-IS" altLang="en-US" sz="1000"/>
              <a:t>Það sem gert hefur verið á glærunum hér á undan er ekkert annað en að fylgja eftir þróun í afla eftir einstökum aldurflokkum.</a:t>
            </a:r>
          </a:p>
          <a:p>
            <a:pPr eaLnBrk="1" hangingPunct="1"/>
            <a:r>
              <a:rPr lang="is-IS" altLang="en-US" sz="1000"/>
              <a:t>Fram hefur komið að aflinn úr einstökum árgöngum getur verið mjög breytilegur.</a:t>
            </a:r>
          </a:p>
          <a:p>
            <a:pPr eaLnBrk="1" hangingPunct="1"/>
            <a:r>
              <a:rPr lang="is-IS" altLang="en-US" sz="1000"/>
              <a:t>Fram hefur komið að vísibendingar um væntanlegt aflamagn úr hverjum árgangi koma fram í afla strax á 3ja og 4ja aldursflokki.</a:t>
            </a:r>
          </a:p>
          <a:p>
            <a:pPr eaLnBrk="1" hangingPunct="1"/>
            <a:r>
              <a:rPr lang="is-IS" altLang="en-US" sz="1000"/>
              <a:t>Fram hefur komið að eftir að ákveðnum aldri er náð (5-6 ára á tímabilinu sem að er til athugunar) fellur aflinn alla jafna. Ef að meiri tími hefði gefist til þá hefði verið hægt að skýra út að hér séum við kominn með mælikvarða á heildardauða, eftir því sem að aflinn í árgangi fellur hraðar með aldri, því hærri er heildardauðinn.</a:t>
            </a:r>
          </a:p>
          <a:p>
            <a:pPr eaLnBrk="1" hangingPunct="1"/>
            <a:r>
              <a:rPr lang="is-IS" altLang="en-US" sz="1000"/>
              <a:t>Í ljósi þess mynsturs sem að við höfum séð þá eru við einnig kominn með grunn að því að gera spá um væntanlegan afla í hverjum árgangi sem að við höfum þegar fengið einhverjar upplýsingar um. Sem dæmi má nefna að aflinn úr 2000 árganginum hefur verið nokkuð góður fram til ársins 2006. Í ljósi þessa er ekki óvarlegt að áætla að aflinn úr þessum árgangi árið 2007 og 2008 haldist áfram hlutfallslega góður. Aflinn úr árgangi 2001 hefur hinsvegar verið mjög lélegur, bæði sem 3ja, 4ja og 5 ára fiskur – aflasagan minnir um margt á lélega árganginn frá 1996.. Það er engin ástæða til að ætla annað en að hann haldist áfram slakur á næstu árum. </a:t>
            </a:r>
          </a:p>
          <a:p>
            <a:pPr eaLnBrk="1" hangingPunct="1"/>
            <a:r>
              <a:rPr lang="is-IS" altLang="en-US" sz="1000"/>
              <a:t>En hér kynni einhver að spyrja þeirra eðlilegu spurningar hvaða áhrif umtalverð takmörkun á heildarafla hefur á þessa mynd. Þ.e.a.s. ef að heildarafli er takmarkaður, eins og verið hefur undangengin einn og hálfan áratug  þá leiðir það til þess að aflatölur endurspegli ekki lengur stærð árganganna. Til þess að komast að því hvort að sú er raunin er eðlilegt að kynna til leiks “Rallið”.</a:t>
            </a:r>
            <a:endParaRPr lang="en-US" altLang="en-US" sz="1000"/>
          </a:p>
          <a:p>
            <a:pPr eaLnBrk="1" hangingPunct="1"/>
            <a:endParaRPr lang="en-US" altLang="en-US"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5150FA8-DAB1-4C1C-8BC7-C105EA8AC067}"/>
              </a:ext>
            </a:extLst>
          </p:cNvPr>
          <p:cNvSpPr>
            <a:spLocks noChangeArrowheads="1" noTextEdit="1"/>
          </p:cNvSpPr>
          <p:nvPr>
            <p:ph type="sldImg"/>
          </p:nvPr>
        </p:nvSpPr>
        <p:spPr>
          <a:ln/>
        </p:spPr>
      </p:sp>
      <p:sp>
        <p:nvSpPr>
          <p:cNvPr id="51203" name="Rectangle 3">
            <a:extLst>
              <a:ext uri="{FF2B5EF4-FFF2-40B4-BE49-F238E27FC236}">
                <a16:creationId xmlns:a16="http://schemas.microsoft.com/office/drawing/2014/main" id="{13539CA9-55F6-4CA8-A2A7-CAC6EED85CF2}"/>
              </a:ext>
            </a:extLst>
          </p:cNvPr>
          <p:cNvSpPr>
            <a:spLocks noGrp="1" noChangeArrowheads="1"/>
          </p:cNvSpPr>
          <p:nvPr>
            <p:ph type="body" idx="1"/>
          </p:nvPr>
        </p:nvSpPr>
        <p:spPr>
          <a:noFill/>
        </p:spPr>
        <p:txBody>
          <a:bodyPr/>
          <a:lstStyle/>
          <a:p>
            <a:pPr eaLnBrk="1" hangingPunct="1"/>
            <a:r>
              <a:rPr lang="is-IS" altLang="en-US"/>
              <a:t>Áður en að við göngum lengra skulum við samt skoða aðeins rallstöðvarnar í samhengi við dreifingu heildarafla þorsks. Á þessum myndum eru rallstöðvarnar sýndar sem blátt strik og rauðu litirnir sýna þorskaflann sem tonn á fermílu skv. afladagbókum á árunum 1991, 1995, 2000 og 2006. Eftir því sem að rauði liturinn er dekkri, þeim mun meira magn var tekið per fermílu. Í megindráttum þá má segja að lítil breyting hafi orðið á hvar því hvar þorskurinn er tekinn á þessu tíma. Og í megindráttum þá virðist stöðvarnetið vera það þétt að það dekki öll helstu veiðisvæði þorsk þó svo að finna megin einstök svæði þar sem einhver afli er sem að ekki er dekkaður vel í rallinu. En það er einnig athyglisvert að það svæði þar sem eru töluverður fjöldi togstöðva en að alla jafna engin þorskveiði. Hvernig má það vera? Jú það stafar m.a. af því að markmiðið með rallinu er ekki einungis að mæla veiðanlegan fisks heldur einnig ungan smáan fisk, fisk sem enn er ekki kominn fram í veiði. Skoðum þetta nánar og byrjum á að skoða dreifingu 1 árs fisk í rallinu (næsta mynd).</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F2E1674-2601-4F75-A01B-E8D7D3183A16}"/>
              </a:ext>
            </a:extLst>
          </p:cNvPr>
          <p:cNvSpPr>
            <a:spLocks noChangeArrowheads="1" noTextEdit="1"/>
          </p:cNvSpPr>
          <p:nvPr>
            <p:ph type="sldImg"/>
          </p:nvPr>
        </p:nvSpPr>
        <p:spPr>
          <a:ln/>
        </p:spPr>
      </p:sp>
      <p:sp>
        <p:nvSpPr>
          <p:cNvPr id="12291" name="Rectangle 3">
            <a:extLst>
              <a:ext uri="{FF2B5EF4-FFF2-40B4-BE49-F238E27FC236}">
                <a16:creationId xmlns:a16="http://schemas.microsoft.com/office/drawing/2014/main" id="{1072D1D0-A937-41C7-ACAA-248142D06F2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B0AC565-48B2-40BE-A4B2-D88B2964ADA9}"/>
              </a:ext>
            </a:extLst>
          </p:cNvPr>
          <p:cNvSpPr>
            <a:spLocks noChangeArrowheads="1" noTextEdit="1"/>
          </p:cNvSpPr>
          <p:nvPr>
            <p:ph type="sldImg"/>
          </p:nvPr>
        </p:nvSpPr>
        <p:spPr>
          <a:ln/>
        </p:spPr>
      </p:sp>
      <p:sp>
        <p:nvSpPr>
          <p:cNvPr id="53251" name="Rectangle 3">
            <a:extLst>
              <a:ext uri="{FF2B5EF4-FFF2-40B4-BE49-F238E27FC236}">
                <a16:creationId xmlns:a16="http://schemas.microsoft.com/office/drawing/2014/main" id="{EF8AA4A0-A40C-4102-83FB-0F45B46AD054}"/>
              </a:ext>
            </a:extLst>
          </p:cNvPr>
          <p:cNvSpPr>
            <a:spLocks noGrp="1" noChangeArrowheads="1"/>
          </p:cNvSpPr>
          <p:nvPr>
            <p:ph type="body" idx="1"/>
          </p:nvPr>
        </p:nvSpPr>
        <p:spPr>
          <a:noFill/>
        </p:spPr>
        <p:txBody>
          <a:bodyPr/>
          <a:lstStyle/>
          <a:p>
            <a:pPr eaLnBrk="1" hangingPunct="1"/>
            <a:r>
              <a:rPr lang="is-IS" altLang="en-US"/>
              <a:t>Myndin sýnir magn af 1 árs fiski á einstökum stöðvum í ralli eftir árum, nema hvað árgangar 1984, 1985, 1996 og 1997 eru merktir sérstaklega sem slíkir. Eftir því sem að bláu hringirnir eru stærri þeim mun meiri fiskur fannst á stoðinni. 1 árs fiskur er um 10 cm langur og því kemur hann ekki fram í afla.</a:t>
            </a:r>
          </a:p>
          <a:p>
            <a:pPr eaLnBrk="1" hangingPunct="1"/>
            <a:r>
              <a:rPr lang="is-IS" altLang="en-US"/>
              <a:t>Á myndinni kemur fram að fjöldinn getur verið mjög breytilegur milli einstakra aldurshópa. Þannig er mikið magn af 1 árs fiski árið 1985 (1984 árgangurinn) og 1986 (1985 árgangurinn). Árið 1987 er magn 1 árs fisk (1986 árgangurinn) hinsvegar mun minna. Í þessu samhengi vil ég biðja menn um að minnast hver var aflareynslan úr þessum árgöngum, skv. glærunum hér á undan.</a:t>
            </a:r>
          </a:p>
          <a:p>
            <a:pPr eaLnBrk="1" hangingPunct="1"/>
            <a:r>
              <a:rPr lang="is-IS" altLang="en-US"/>
              <a:t>Ef að við skoðum sveiflurnar nær í tíma þá má er virðist vera eitthvað til af 1 árs fiski árið 1996 (1995 árgangurinn). Árið 1997 er hinsvegar 1 árs fiskur vart mælanlegur, fyrsta vísbendingin um hinn hörmulega 1996 árgang er hér strax komin. Árið 1998 er svo aftur töluvert af 1 árs fiski, fyrstu vísbendingar um að árgangurinn frá 1997 gæti verið sæmilegur.</a:t>
            </a:r>
          </a:p>
          <a:p>
            <a:pPr eaLnBrk="1" hangingPunct="1"/>
            <a:r>
              <a:rPr lang="is-IS" altLang="en-US"/>
              <a:t>Á þessari mynd og þeim næstu munum við fyrst og fremst beina sjónum okkar að árgöngum 1984, 1985, 1996 og 1997, árgöngunum sem að við fylgdum eftir þegar við vorum að lýsa þróun í afla og heildarmagni í afla áraganga. Skoðum næst magn tveggja ára fisks í rallinu.</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125193D-1745-4789-B134-E1489D5E3E60}"/>
              </a:ext>
            </a:extLst>
          </p:cNvPr>
          <p:cNvSpPr>
            <a:spLocks noChangeArrowheads="1" noTextEdit="1"/>
          </p:cNvSpPr>
          <p:nvPr>
            <p:ph type="sldImg"/>
          </p:nvPr>
        </p:nvSpPr>
        <p:spPr>
          <a:ln/>
        </p:spPr>
      </p:sp>
      <p:sp>
        <p:nvSpPr>
          <p:cNvPr id="55299" name="Rectangle 3">
            <a:extLst>
              <a:ext uri="{FF2B5EF4-FFF2-40B4-BE49-F238E27FC236}">
                <a16:creationId xmlns:a16="http://schemas.microsoft.com/office/drawing/2014/main" id="{D4E3DA19-365F-4589-9F0F-1B71A7CE7E3D}"/>
              </a:ext>
            </a:extLst>
          </p:cNvPr>
          <p:cNvSpPr>
            <a:spLocks noGrp="1" noChangeArrowheads="1"/>
          </p:cNvSpPr>
          <p:nvPr>
            <p:ph type="body" idx="1"/>
          </p:nvPr>
        </p:nvSpPr>
        <p:spPr>
          <a:noFill/>
        </p:spPr>
        <p:txBody>
          <a:bodyPr/>
          <a:lstStyle/>
          <a:p>
            <a:pPr eaLnBrk="1" hangingPunct="1"/>
            <a:r>
              <a:rPr lang="is-IS" altLang="en-US"/>
              <a:t>Hér er sýnd útbreiðsla og magn af 2ja ára þorski í rallinu. Þessi fiskur er að jafnaði um 20 cm langur.  Svipað mynstur kemur upp og var um eins árs fisk, miklar breytingar geta átt sér í magni milli aðliggjandi ára. Mælingar á þeim árgöngum sem að við erum að fylgja eftir eru nú náttúrulega mældir einu ári síðar en þegar þeir voru mældir sem 1 árs.</a:t>
            </a:r>
          </a:p>
          <a:p>
            <a:pPr eaLnBrk="1" hangingPunct="1"/>
            <a:r>
              <a:rPr lang="is-IS" altLang="en-US"/>
              <a:t>Við sjáum að magn 2ja ára fisks árið 1986 (árgangur 1984) er hátt og er það í samræmi við magnið sem að við sáum af 1 árs fiski í rallinu árið áður. Með sama hætti þá er mælist lítið af 2ja ári fiski árið 1998 (1996 árgangurinn) og svo er þokkalegt magn af fiski árið 1999 og er 1997 árgangurinn hér aftur á ferð.</a:t>
            </a: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797A311-6C04-4BD4-BCE1-116DCF1E7570}"/>
              </a:ext>
            </a:extLst>
          </p:cNvPr>
          <p:cNvSpPr>
            <a:spLocks noChangeArrowheads="1" noTextEdit="1"/>
          </p:cNvSpPr>
          <p:nvPr>
            <p:ph type="sldImg"/>
          </p:nvPr>
        </p:nvSpPr>
        <p:spPr>
          <a:ln/>
        </p:spPr>
      </p:sp>
      <p:sp>
        <p:nvSpPr>
          <p:cNvPr id="57347" name="Rectangle 3">
            <a:extLst>
              <a:ext uri="{FF2B5EF4-FFF2-40B4-BE49-F238E27FC236}">
                <a16:creationId xmlns:a16="http://schemas.microsoft.com/office/drawing/2014/main" id="{04A0B4F6-727D-4C11-9B56-B1F42C0074F5}"/>
              </a:ext>
            </a:extLst>
          </p:cNvPr>
          <p:cNvSpPr>
            <a:spLocks noGrp="1" noChangeArrowheads="1"/>
          </p:cNvSpPr>
          <p:nvPr>
            <p:ph type="body" idx="1"/>
          </p:nvPr>
        </p:nvSpPr>
        <p:spPr>
          <a:noFill/>
        </p:spPr>
        <p:txBody>
          <a:bodyPr/>
          <a:lstStyle/>
          <a:p>
            <a:pPr eaLnBrk="1" hangingPunct="1"/>
            <a:r>
              <a:rPr lang="is-IS" altLang="en-US"/>
              <a:t>Hér er sýnd vísitala þriggja ára fisks, fiskur sem að er um 30 cm langur. Mynstrið er svipað og áður, árgangar sem að mældur stórir, miðlungs og smári bæði sem 1 og 2 ára mælast áfram með svipuðum hætti. Hér er fiskur búinn að ná þeirri stærð að hans fer að verða vart í veiði. Fyrir hvern árgang eru við því í rallinu búnir að mæla magnið þrisvar sinnum áður en að hann kemur fram í veiði. Það sem meira er um vert virðist vísbending um hvað sé í vændum koma fram mjög snemma í hverjum árgangi, eða strax á 1st aldursárinu. Skoðum þetta nánar (næsta mynd).</a:t>
            </a: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8D4B707-6635-4BD3-9DF3-B4C7FBED2F16}"/>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B87096DC-0AD4-4FCE-A0BD-F653CE3567CA}"/>
              </a:ext>
            </a:extLst>
          </p:cNvPr>
          <p:cNvSpPr>
            <a:spLocks noGrp="1" noChangeArrowheads="1"/>
          </p:cNvSpPr>
          <p:nvPr>
            <p:ph type="body" idx="1"/>
          </p:nvPr>
        </p:nvSpPr>
        <p:spPr>
          <a:noFill/>
        </p:spPr>
        <p:txBody>
          <a:bodyPr/>
          <a:lstStyle/>
          <a:p>
            <a:pPr eaLnBrk="1" hangingPunct="1"/>
            <a:r>
              <a:rPr lang="is-IS" altLang="en-US"/>
              <a:t>Hér er magn og útbreiðsla á árgöngunum fjórum sem að við höfum verið að fylgja eftir á glærunum á undan teknar saman á eina mynd. Fram kemur að strax við eins árs aldur erum við komnir með vísbendingu um hvað er í vændum í magni í ralli við 2ja og svo 3ja ára aldur. Þegar mikið er mælt af eins árs fiski þá mælist mikið magn af þriggja ára fiski tveimur árum síðar og öfugt. Það mætti því ætla að árgangastyrkurinn ráðist mjög snemma í lífskeiði þorsks. En í stað þess að skoða þetta myndrænt, skoðum útreikningana á tölulegu formi (næsta mynd).</a:t>
            </a: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F583FAA-F48F-4367-87C5-E27549F5C906}"/>
              </a:ext>
            </a:extLst>
          </p:cNvPr>
          <p:cNvSpPr>
            <a:spLocks noChangeArrowheads="1" noTextEdit="1"/>
          </p:cNvSpPr>
          <p:nvPr>
            <p:ph type="sldImg"/>
          </p:nvPr>
        </p:nvSpPr>
        <p:spPr>
          <a:ln/>
        </p:spPr>
      </p:sp>
      <p:sp>
        <p:nvSpPr>
          <p:cNvPr id="61443" name="Rectangle 3">
            <a:extLst>
              <a:ext uri="{FF2B5EF4-FFF2-40B4-BE49-F238E27FC236}">
                <a16:creationId xmlns:a16="http://schemas.microsoft.com/office/drawing/2014/main" id="{2DA3E03B-8D6C-4BE7-BF3C-CA55B395F97F}"/>
              </a:ext>
            </a:extLst>
          </p:cNvPr>
          <p:cNvSpPr>
            <a:spLocks noGrp="1" noChangeArrowheads="1"/>
          </p:cNvSpPr>
          <p:nvPr>
            <p:ph type="body" idx="1"/>
          </p:nvPr>
        </p:nvSpPr>
        <p:spPr>
          <a:noFill/>
        </p:spPr>
        <p:txBody>
          <a:bodyPr/>
          <a:lstStyle/>
          <a:p>
            <a:pPr marL="228600" indent="-228600" eaLnBrk="1" hangingPunct="1"/>
            <a:r>
              <a:rPr lang="is-IS" altLang="en-US"/>
              <a:t>Hér eru sýndar fjöldavísitölur þorsks í ralli. Vísitalan endurspeglar magn fisks af ákveðnum aldurshópi í ralli hvers árs, þar sem tölugildið á að endurspegla dreifingu og magn fiska á öllum rallstöðvunum til samans. Í sinn einföldustu mynd þá má túkla þessar vísitölur sem mælikvarða á fjöldann veitt var í rallinu af hverjum aldursflokki um sig á hverju ári. Taflan er því þannig séð sambærileg og sú sem að við höfum þegar skoðað fyrir afla, nema að þar héldum við okkur við þyngdareiningu en ekki fjöldaeiningu. Rétt er að taka það fram að vísitalan er einungis sambærileg innan hvers aldurshóps, ekki milli aldurshópa. Ástæðan er sú að vegna stærðarmunar, a.m.k. í yngri fiski þá er “veiðanleikinn” mjög mismunandi eftir aldri. </a:t>
            </a:r>
          </a:p>
          <a:p>
            <a:pPr marL="228600" indent="-228600" eaLnBrk="1" hangingPunct="1"/>
            <a:r>
              <a:rPr lang="is-IS" altLang="en-US"/>
              <a:t>Hér er vert að vekja athygli á fernu:</a:t>
            </a:r>
          </a:p>
          <a:p>
            <a:pPr marL="228600" indent="-228600" eaLnBrk="1" hangingPunct="1">
              <a:buFontTx/>
              <a:buAutoNum type="arabicParenR"/>
            </a:pPr>
            <a:r>
              <a:rPr lang="is-IS" altLang="en-US"/>
              <a:t> Fjöldi fiska í ákveðnum aldurflokki (t.d. 5 ára) getur verið mjög breytilegur milli einstakra ára, nokkuð sem að við vorum þegar búin að sjá þegar við skoðuðum aldursgreindan afla.</a:t>
            </a:r>
          </a:p>
          <a:p>
            <a:pPr marL="228600" indent="-228600" eaLnBrk="1" hangingPunct="1">
              <a:buFontTx/>
              <a:buAutoNum type="arabicParenR"/>
            </a:pPr>
            <a:r>
              <a:rPr lang="is-IS" altLang="en-US"/>
              <a:t> Ef fylgt er eftir árgöngum þá er greinilegt samband á milli magn fiskjar í yngri aldurhópum og þess sem að kemur fram í ralli síðar í eldri aldurflokkum sama árgangs. Há vísitala í yngri fiski þýðir að öllu jöfnu að vísitalan í eldir aldurshópum helst einnig há, og öfugt. Hlutirnir eru náttúrulega ekki í 100% samræmi. Þannig má sjá að vísitala 1999 árgangsins sem 1 árs fisk er í sögulegu hámarki. Við tveggja ára aldur er vísitalan úr sama árgangi hinsvegar ekki nema rétt miðlungs. En slíkt ósamræmi er undantekning á megin mynstrinu sem að fram kemur.</a:t>
            </a:r>
          </a:p>
          <a:p>
            <a:pPr marL="228600" indent="-228600" eaLnBrk="1" hangingPunct="1">
              <a:buFontTx/>
              <a:buAutoNum type="arabicParenR"/>
            </a:pPr>
            <a:r>
              <a:rPr lang="is-IS" altLang="en-US"/>
              <a:t> Rallið nær til yngri aldurflokka en þeirra sem að eru í afla. Þannig má nefna að árið 2007 höfum við fengið fyrstu magnmælingu á árgangi 2006 (1 árs fiskur 2007), 2 mælingar á árgangi 2005 (1 árs í rallinu 2006, 2ja ára í rallinu 2007) og þrjár mælingar á 2004 árganginum (1 árs í rallinu 2005, 2ja ára í rallinu 2006, 3ja ára í rallinu 2007).</a:t>
            </a:r>
          </a:p>
          <a:p>
            <a:pPr marL="228600" indent="-228600" eaLnBrk="1" hangingPunct="1">
              <a:buFontTx/>
              <a:buAutoNum type="arabicParenR"/>
            </a:pPr>
            <a:r>
              <a:rPr lang="is-IS" altLang="en-US"/>
              <a:t> Rallið nær einnig til aldurflokka sem að eru í veiðum.</a:t>
            </a:r>
          </a:p>
          <a:p>
            <a:pPr marL="228600" indent="-228600" eaLnBrk="1" hangingPunct="1"/>
            <a:endParaRPr lang="is-IS" altLang="en-US"/>
          </a:p>
          <a:p>
            <a:pPr marL="228600" indent="-228600" eaLnBrk="1" hangingPunct="1"/>
            <a:r>
              <a:rPr lang="is-IS" altLang="en-US"/>
              <a:t>En skoðum einnig þróun í afla árgangs í rallinu (næsta mynd).</a:t>
            </a:r>
          </a:p>
          <a:p>
            <a:pPr marL="228600" indent="-228600" eaLnBrk="1" hangingPunct="1"/>
            <a:endParaRPr lang="is-IS" altLang="en-US"/>
          </a:p>
          <a:p>
            <a:pPr marL="228600" indent="-228600" eaLnBrk="1" hangingPunct="1">
              <a:buFontTx/>
              <a:buAutoNum type="arabicParenR"/>
            </a:pPr>
            <a:endParaRPr lang="is-I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9ABCD3D-2FC6-4B28-A40A-CBE9EA26BEC5}"/>
              </a:ext>
            </a:extLst>
          </p:cNvPr>
          <p:cNvSpPr>
            <a:spLocks noChangeArrowheads="1" noTextEdit="1"/>
          </p:cNvSpPr>
          <p:nvPr>
            <p:ph type="sldImg"/>
          </p:nvPr>
        </p:nvSpPr>
        <p:spPr>
          <a:ln/>
        </p:spPr>
      </p:sp>
      <p:sp>
        <p:nvSpPr>
          <p:cNvPr id="63491" name="Rectangle 3">
            <a:extLst>
              <a:ext uri="{FF2B5EF4-FFF2-40B4-BE49-F238E27FC236}">
                <a16:creationId xmlns:a16="http://schemas.microsoft.com/office/drawing/2014/main" id="{1CADADB7-68EA-4791-9C52-6854ABB683AC}"/>
              </a:ext>
            </a:extLst>
          </p:cNvPr>
          <p:cNvSpPr>
            <a:spLocks noGrp="1" noChangeArrowheads="1"/>
          </p:cNvSpPr>
          <p:nvPr>
            <p:ph type="body" idx="1"/>
          </p:nvPr>
        </p:nvSpPr>
        <p:spPr>
          <a:noFill/>
        </p:spPr>
        <p:txBody>
          <a:bodyPr/>
          <a:lstStyle/>
          <a:p>
            <a:pPr marL="228600" indent="-228600" eaLnBrk="1" hangingPunct="1"/>
            <a:r>
              <a:rPr lang="is-IS" altLang="en-US"/>
              <a:t>Áður hefur komið fram að mynstrið sem fram kemur í gögnum um aldursgreindan afla þegar fylgt er eftir árgöngum megi nota til þess að spá fyrir um afla næsta og jafnvel þarnæsta árs. Með sama hætti þá má nota mælingar á vísitölum til að spá fyrir um framhaldið. Munurinn í gögnunum felst fyrst og fremst í því að í rallinu erum við með mælingar á fiskinum strax við eins árs aldurs (samanborið við 3ja ára aldur í afla) og við erum einnig með mælingu sem nær einu ári nær í tíma (2007 í ralli, 2006 úr afla).</a:t>
            </a:r>
          </a:p>
          <a:p>
            <a:pPr marL="228600" indent="-228600" eaLnBrk="1" hangingPunct="1"/>
            <a:r>
              <a:rPr lang="is-IS" altLang="en-US"/>
              <a:t>Áður en við segjum skilið við þessa töflu er vert að benda á að árgangarnir frá 1997 til 2000 mælast allir mjög svipaðir af stærð og að það eru þessir árgangar sem að hafa fyrst og fremst borið upp veiðina á undangegndum árum. Þar sem allir þesir árgangar eru nú á þessu ári orðnir 7 ára eða eldri má búast við því að tillegg þeirra í heildaraflanum fara minnkandi. Við taka því yngri árgangar, þ.m.t. árgangurinn frá 2001. Þegar hefur komið fram að veiði úr þeim árgangi er mjög lítil, nokkuð sem að lág fyrir skv. mælingu úr rallinu þegar árið 2002. Annar slíkur árgangur er einnig í farvatninu skv. rallmælingu, árgangurinn frá 2004 – en hans ætti fyrst að fara að gæta í afla á árinu 2007. Árgangarnir tveir þar á milli virðast þó vera nokkuð skárri.</a:t>
            </a:r>
          </a:p>
          <a:p>
            <a:pPr marL="228600" indent="-228600"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BEB7FE8-147C-4456-9339-4F0D367D5663}"/>
              </a:ext>
            </a:extLst>
          </p:cNvPr>
          <p:cNvSpPr>
            <a:spLocks noChangeArrowheads="1" noTextEdit="1"/>
          </p:cNvSpPr>
          <p:nvPr>
            <p:ph type="sldImg"/>
          </p:nvPr>
        </p:nvSpPr>
        <p:spPr>
          <a:ln/>
        </p:spPr>
      </p:sp>
      <p:sp>
        <p:nvSpPr>
          <p:cNvPr id="65539" name="Rectangle 3">
            <a:extLst>
              <a:ext uri="{FF2B5EF4-FFF2-40B4-BE49-F238E27FC236}">
                <a16:creationId xmlns:a16="http://schemas.microsoft.com/office/drawing/2014/main" id="{0DF6C957-026E-4DB1-9BE4-B9B0AA58F48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F3E5F9B-731A-43EC-A107-AFF8A3E7B94C}"/>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634E33C1-5590-4C6B-BE4E-679D92C660D3}"/>
              </a:ext>
            </a:extLst>
          </p:cNvPr>
          <p:cNvSpPr>
            <a:spLocks noGrp="1" noChangeArrowheads="1"/>
          </p:cNvSpPr>
          <p:nvPr>
            <p:ph type="body" idx="1"/>
          </p:nvPr>
        </p:nvSpPr>
        <p:spPr>
          <a:noFill/>
        </p:spPr>
        <p:txBody>
          <a:bodyPr/>
          <a:lstStyle/>
          <a:p>
            <a:pPr eaLnBrk="1" hangingPunct="1"/>
            <a:r>
              <a:rPr lang="is-IS" altLang="en-US"/>
              <a:t>Hér er myndrænt sýnd þróun í “veiði” árganga 1984 og 1985 í rallinu og svo sjálf þróunin í veiði flotans. Fram kemur að þróunin er mjög svipuð í báðum tilvikum nema hvað að mælingar í rallinu úr hverjum árgangi eru alltaf tveimur fleir en úr afla – af þeirri einföldu ástæðu að fyrsta mælingin í rallinu er við 1 árs aldur, úr aflanum við 3ja ára aldur. Einnig kemur fram að sjálft magnið í rallinu endurspeglar svo sjálft magnið sem að veitt er úr árganginum. Þetta kemur einnig fram í næstu mynd.</a:t>
            </a: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720C94C-C3A5-41DE-A676-463122F973DB}"/>
              </a:ext>
            </a:extLst>
          </p:cNvPr>
          <p:cNvSpPr>
            <a:spLocks noChangeArrowheads="1" noTextEdit="1"/>
          </p:cNvSpPr>
          <p:nvPr>
            <p:ph type="sldImg"/>
          </p:nvPr>
        </p:nvSpPr>
        <p:spPr>
          <a:ln/>
        </p:spPr>
      </p:sp>
      <p:sp>
        <p:nvSpPr>
          <p:cNvPr id="69635" name="Rectangle 3">
            <a:extLst>
              <a:ext uri="{FF2B5EF4-FFF2-40B4-BE49-F238E27FC236}">
                <a16:creationId xmlns:a16="http://schemas.microsoft.com/office/drawing/2014/main" id="{3551BBCD-EE37-45CB-8BAD-61BFE9E57BF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706AFC6-B9CB-4DF5-8F92-8720B350E51A}"/>
              </a:ext>
            </a:extLst>
          </p:cNvPr>
          <p:cNvSpPr>
            <a:spLocks noChangeArrowheads="1" noTextEdit="1"/>
          </p:cNvSpPr>
          <p:nvPr>
            <p:ph type="sldImg"/>
          </p:nvPr>
        </p:nvSpPr>
        <p:spPr>
          <a:ln/>
        </p:spPr>
      </p:sp>
      <p:sp>
        <p:nvSpPr>
          <p:cNvPr id="71683" name="Rectangle 3">
            <a:extLst>
              <a:ext uri="{FF2B5EF4-FFF2-40B4-BE49-F238E27FC236}">
                <a16:creationId xmlns:a16="http://schemas.microsoft.com/office/drawing/2014/main" id="{C03589D7-A808-4A03-B98F-F7B99ED2ED62}"/>
              </a:ext>
            </a:extLst>
          </p:cNvPr>
          <p:cNvSpPr>
            <a:spLocks noGrp="1" noChangeArrowheads="1"/>
          </p:cNvSpPr>
          <p:nvPr>
            <p:ph type="body" idx="1"/>
          </p:nvPr>
        </p:nvSpPr>
        <p:spPr>
          <a:noFill/>
        </p:spPr>
        <p:txBody>
          <a:bodyPr/>
          <a:lstStyle/>
          <a:p>
            <a:pPr eaLnBrk="1" hangingPunct="1"/>
            <a:r>
              <a:rPr lang="is-IS" altLang="en-US"/>
              <a:t>Hér er í raun verið að skoða sömu gögn með svolítið annarri framsetningu. Tekin sem dæmi árgangur 1984 og 1996. Fram kemur að rallvísitölur strax við eins árs aldurs gefa vísbendingu um framhaldið, bæði í rallmælingum þegar fiskurinn er orðinn eldri sem og í sjálfum aflanum í framhaldinu. Við skulum í næstu tveimur glærum skoða samhengið á milli rallvísitölu allra árganga sem að gengið hafa í gegnum veiðina og svo heildaraflann úr hverjum árgangi (þ.e.a.s. summun af aflanum frá 3 ára aldri og upp úr) – skoðum þetta fyrst í töfluformi …</a:t>
            </a: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BED3337-3302-4A08-B91C-2BB94B2B3057}"/>
              </a:ext>
            </a:extLst>
          </p:cNvPr>
          <p:cNvSpPr>
            <a:spLocks noChangeArrowheads="1" noTextEdit="1"/>
          </p:cNvSpPr>
          <p:nvPr>
            <p:ph type="sldImg"/>
          </p:nvPr>
        </p:nvSpPr>
        <p:spPr>
          <a:ln/>
        </p:spPr>
      </p:sp>
      <p:sp>
        <p:nvSpPr>
          <p:cNvPr id="14339" name="Rectangle 3">
            <a:extLst>
              <a:ext uri="{FF2B5EF4-FFF2-40B4-BE49-F238E27FC236}">
                <a16:creationId xmlns:a16="http://schemas.microsoft.com/office/drawing/2014/main" id="{A307F92C-3836-4C1D-9371-81F7D1F515F0}"/>
              </a:ext>
            </a:extLst>
          </p:cNvPr>
          <p:cNvSpPr>
            <a:spLocks noGrp="1" noChangeArrowheads="1"/>
          </p:cNvSpPr>
          <p:nvPr>
            <p:ph type="body" idx="1"/>
          </p:nvPr>
        </p:nvSpPr>
        <p:spPr>
          <a:noFill/>
        </p:spPr>
        <p:txBody>
          <a:bodyPr/>
          <a:lstStyle/>
          <a:p>
            <a:pPr eaLnBrk="1" hangingPunct="1"/>
            <a:r>
              <a:rPr lang="is-IS" altLang="en-US"/>
              <a:t>Meðfylgjandi mynd sýnir heilarafla þorsks eftir almanaksárum á árunum 1955-2006. Upplýsingagildið í ársafla einu og sér er mjög takmarkaðar. Ein af grunnstoðum fiskifræðinnar er að skoða samsetningu aflans og þá fyrst og fremst samsetningu eftir aldri.</a:t>
            </a: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B74A807-632F-4C44-8B32-26F7286B4BC6}"/>
              </a:ext>
            </a:extLst>
          </p:cNvPr>
          <p:cNvSpPr>
            <a:spLocks noChangeArrowheads="1" noTextEdit="1"/>
          </p:cNvSpPr>
          <p:nvPr>
            <p:ph type="sldImg"/>
          </p:nvPr>
        </p:nvSpPr>
        <p:spPr>
          <a:ln/>
        </p:spPr>
      </p:sp>
      <p:sp>
        <p:nvSpPr>
          <p:cNvPr id="73731" name="Rectangle 3">
            <a:extLst>
              <a:ext uri="{FF2B5EF4-FFF2-40B4-BE49-F238E27FC236}">
                <a16:creationId xmlns:a16="http://schemas.microsoft.com/office/drawing/2014/main" id="{5DE637C0-F145-4D9F-8B23-BC4FD18CBF61}"/>
              </a:ext>
            </a:extLst>
          </p:cNvPr>
          <p:cNvSpPr>
            <a:spLocks noGrp="1" noChangeArrowheads="1"/>
          </p:cNvSpPr>
          <p:nvPr>
            <p:ph type="body" idx="1"/>
          </p:nvPr>
        </p:nvSpPr>
        <p:spPr>
          <a:noFill/>
        </p:spPr>
        <p:txBody>
          <a:bodyPr/>
          <a:lstStyle/>
          <a:p>
            <a:pPr marL="228600" indent="-228600" eaLnBrk="1" hangingPunct="1"/>
            <a:r>
              <a:rPr lang="is-IS" altLang="en-US"/>
              <a:t>Dálkurinn lengst til vinstri sýnir summu afla hvers árgangs og hefur hann verið sýndur áður í þessum fyrirlestri. Til vinstri eru aldursgreindar rallvísitölur. Það sem við ætlum að gera er að “plotta” vísitölu 3ja ára fiski úr hverjum árgangi á x-ás á móti afla árgangsins á y-ás. Vert er að vekja athygli á því að veiðar á árganginum á sér stað næstu 7 árin eftir rallmælinguna.</a:t>
            </a: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100E833-B010-4036-85E7-4428BB12BD1A}"/>
              </a:ext>
            </a:extLst>
          </p:cNvPr>
          <p:cNvSpPr>
            <a:spLocks noChangeArrowheads="1" noTextEdit="1"/>
          </p:cNvSpPr>
          <p:nvPr>
            <p:ph type="sldImg"/>
          </p:nvPr>
        </p:nvSpPr>
        <p:spPr>
          <a:ln/>
        </p:spPr>
      </p:sp>
      <p:sp>
        <p:nvSpPr>
          <p:cNvPr id="75779" name="Rectangle 3">
            <a:extLst>
              <a:ext uri="{FF2B5EF4-FFF2-40B4-BE49-F238E27FC236}">
                <a16:creationId xmlns:a16="http://schemas.microsoft.com/office/drawing/2014/main" id="{445A3FDC-5FA1-42FB-803A-51747D4D1171}"/>
              </a:ext>
            </a:extLst>
          </p:cNvPr>
          <p:cNvSpPr>
            <a:spLocks noGrp="1" noChangeArrowheads="1"/>
          </p:cNvSpPr>
          <p:nvPr>
            <p:ph type="body" idx="1"/>
          </p:nvPr>
        </p:nvSpPr>
        <p:spPr>
          <a:noFill/>
        </p:spPr>
        <p:txBody>
          <a:bodyPr/>
          <a:lstStyle/>
          <a:p>
            <a:pPr eaLnBrk="1" hangingPunct="1"/>
            <a:r>
              <a:rPr lang="is-IS" altLang="en-US"/>
              <a:t>Á x-ás er vísitala 3ja ára fisks í rallinu og á y-ás er aflinn úr árganginum í framhaldinu i tonnum talið. Tölurnar tákna árgang. Rauðu deplarnir sýna árganga sem að eru gengnir úr veiði. Fram kemur mjög sterkt línulegt samband, þ.e. ef að vísitala 3ja ára fisks er há þá er afli árgangins hár og öfugt. Þetta samband sýnirí fyrsta lagi hve gott samræmi er í raun á milli rallmælinga og afla. Í öðru lagi þá má ætla miðað við fyrri reynslu að nota mætti þetta samhengi til að spá fyrir um afla þeirra árganga sem að ekki eru að fullu gengnir í gegnum veiðina.</a:t>
            </a:r>
          </a:p>
          <a:p>
            <a:pPr eaLnBrk="1" hangingPunct="1"/>
            <a:r>
              <a:rPr lang="is-IS" altLang="en-US"/>
              <a:t>Svörtu hringirnir tákna árganga sem að mestu eru að ganga úr veiði enn á þó enn eftir að veiða nokkuð úr. Aflatölurnar í þessum áröngum eiga því enn eftir að hækka eitthvað (sérstaklega úr 2000 árganginum) – vísitalan á x-ásnum breytist náttúrulega ekki! Þríhyrningarnir sýna árganga sem að eru ekki að fullu komnir í veiði og því á aflinn (gildið á y-ásnum) eftir að hækka umtalsvert. Samkvæmt þessu þá eru vísbendingar um að árgangarnir frá 2001 til 2004 séu ekki mjög sterkir.</a:t>
            </a: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9A49B63-4D4A-4719-B767-5B63BF6A2364}"/>
              </a:ext>
            </a:extLst>
          </p:cNvPr>
          <p:cNvSpPr>
            <a:spLocks noChangeArrowheads="1" noTextEdit="1"/>
          </p:cNvSpPr>
          <p:nvPr>
            <p:ph type="sldImg"/>
          </p:nvPr>
        </p:nvSpPr>
        <p:spPr>
          <a:ln/>
        </p:spPr>
      </p:sp>
      <p:sp>
        <p:nvSpPr>
          <p:cNvPr id="77827" name="Rectangle 3">
            <a:extLst>
              <a:ext uri="{FF2B5EF4-FFF2-40B4-BE49-F238E27FC236}">
                <a16:creationId xmlns:a16="http://schemas.microsoft.com/office/drawing/2014/main" id="{5A4BCE19-B395-4E22-BE8F-23B75A8F481E}"/>
              </a:ext>
            </a:extLst>
          </p:cNvPr>
          <p:cNvSpPr>
            <a:spLocks noGrp="1" noChangeArrowheads="1"/>
          </p:cNvSpPr>
          <p:nvPr>
            <p:ph type="body" idx="1"/>
          </p:nvPr>
        </p:nvSpPr>
        <p:spPr>
          <a:noFill/>
        </p:spPr>
        <p:txBody>
          <a:bodyPr/>
          <a:lstStyle/>
          <a:p>
            <a:pPr eaLnBrk="1" hangingPunct="1"/>
            <a:r>
              <a:rPr lang="is-IS" altLang="en-US"/>
              <a:t>Hér að framan hafa mæligögnin sem eru grunnvöllur stofnmats þorsks skoðuð með nokkuð einfölduðum hætti. Fram hefur komið að upplýsingagildi gagnanna kemur fyrst og síðast fram með því að fylgja eftir hverjum árgangi. Einnig hefur komið að mikið samræmi er í aflagögnum og rallgögnum og að nota megi þessi gögn ein og sér til að spá fram í tímann um stærðargráðuna á stofn- og aflaþróun. Meginlínurnar liggja því nokk fyrir í sjálfum mæligögnunum. Vissulega eru þessi mæligögn hinsvegar ekki fullkomin og ná ekki utan um alla þá þætti ráða stofnþróun í þorski. </a:t>
            </a: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4B3B556-A941-44FF-B95E-5BA6131DB3D4}"/>
              </a:ext>
            </a:extLst>
          </p:cNvPr>
          <p:cNvSpPr>
            <a:spLocks noChangeArrowheads="1" noTextEdit="1"/>
          </p:cNvSpPr>
          <p:nvPr>
            <p:ph type="sldImg"/>
          </p:nvPr>
        </p:nvSpPr>
        <p:spPr>
          <a:ln/>
        </p:spPr>
      </p:sp>
      <p:sp>
        <p:nvSpPr>
          <p:cNvPr id="79875" name="Rectangle 3">
            <a:extLst>
              <a:ext uri="{FF2B5EF4-FFF2-40B4-BE49-F238E27FC236}">
                <a16:creationId xmlns:a16="http://schemas.microsoft.com/office/drawing/2014/main" id="{64AB13A5-D6A3-40BA-8E6B-24C1551FDBD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9F390C9-DAEA-47A2-872E-79B44A7D2A7F}"/>
              </a:ext>
            </a:extLst>
          </p:cNvPr>
          <p:cNvSpPr>
            <a:spLocks noChangeArrowheads="1" noTextEdit="1"/>
          </p:cNvSpPr>
          <p:nvPr>
            <p:ph type="sldImg"/>
          </p:nvPr>
        </p:nvSpPr>
        <p:spPr>
          <a:ln/>
        </p:spPr>
      </p:sp>
      <p:sp>
        <p:nvSpPr>
          <p:cNvPr id="18435" name="Rectangle 3">
            <a:extLst>
              <a:ext uri="{FF2B5EF4-FFF2-40B4-BE49-F238E27FC236}">
                <a16:creationId xmlns:a16="http://schemas.microsoft.com/office/drawing/2014/main" id="{05B23643-B919-45E8-A615-078F87442D62}"/>
              </a:ext>
            </a:extLst>
          </p:cNvPr>
          <p:cNvSpPr>
            <a:spLocks noGrp="1" noChangeArrowheads="1"/>
          </p:cNvSpPr>
          <p:nvPr>
            <p:ph type="body" idx="1"/>
          </p:nvPr>
        </p:nvSpPr>
        <p:spPr>
          <a:noFill/>
        </p:spPr>
        <p:txBody>
          <a:bodyPr/>
          <a:lstStyle/>
          <a:p>
            <a:pPr eaLnBrk="1" hangingPunct="1"/>
            <a:r>
              <a:rPr lang="is-IS" altLang="en-US"/>
              <a:t>Þessi myndi sýnir staðsetningu sýna úr afla sem teknar voru á einu ári (2005). Afli úr mismunandi veiðarfærum er táknaður með mismunandi lit. Árlega eru teknar um 500000 þorskar lengdarmældir og um 20000 af þeim eru greindir til aldurs með því að lesa árhringi í kvörnum. Með því að taka tillit til afla eftir veiðarfærum og árstíma má nota þessar mælingar til þess að meta hlutfallslegan fjölda og hlutfallslegt magn sem veitt er af hverjum aldursflokki á hverju ári. Á myndinni er sýnt hlutfallslegt magn sem veitt var úr hverjum aldurflokki árið 2006. Ef að heildaraflinn er þekktur er auðvelt að umreikna þessa hlutfallstölu í eiginlegt magn sem að veitt er úr hverjum aldursflokki (sjá næstu glæru).</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2CB7F3F-AB71-4EDE-A4E9-D14DDAF79D3F}"/>
              </a:ext>
            </a:extLst>
          </p:cNvPr>
          <p:cNvSpPr>
            <a:spLocks noChangeArrowheads="1" noTextEdit="1"/>
          </p:cNvSpPr>
          <p:nvPr>
            <p:ph type="sldImg"/>
          </p:nvPr>
        </p:nvSpPr>
        <p:spPr>
          <a:ln/>
        </p:spPr>
      </p:sp>
      <p:sp>
        <p:nvSpPr>
          <p:cNvPr id="20483" name="Rectangle 3">
            <a:extLst>
              <a:ext uri="{FF2B5EF4-FFF2-40B4-BE49-F238E27FC236}">
                <a16:creationId xmlns:a16="http://schemas.microsoft.com/office/drawing/2014/main" id="{E83CF130-D50D-48DC-B449-5BB5173B3C81}"/>
              </a:ext>
            </a:extLst>
          </p:cNvPr>
          <p:cNvSpPr>
            <a:spLocks noGrp="1" noChangeArrowheads="1"/>
          </p:cNvSpPr>
          <p:nvPr>
            <p:ph type="body" idx="1"/>
          </p:nvPr>
        </p:nvSpPr>
        <p:spPr>
          <a:noFill/>
        </p:spPr>
        <p:txBody>
          <a:bodyPr/>
          <a:lstStyle/>
          <a:p>
            <a:pPr eaLnBrk="1" hangingPunct="1"/>
            <a:r>
              <a:rPr lang="is-IS" altLang="en-US"/>
              <a:t>Í þessari töflu hefur heildaraflanum (dálkur lengst til hægri) verið skipt upp í afla eftir aldri fisksins og er skipting byggð á sýnatöku úr afla (sjá fyrri glæru). Þannig má sjá að 196 þúsund tonna heildarafla á árinu 2006 (lárétti rauði kassinn) samanstóð 3 þúsund tonna afla 3ja ára fisks, 21 þúsund tonna afla 4ja ára fisks, 18 þúsund tonna afla 5 ára fisks, o.s.fr. Athugið að afli fisks eldri en 10 ára er ekki sýndur í töflunni (þó er hann reiknaður) enda óverulegur í síðustu árum.</a:t>
            </a:r>
          </a:p>
          <a:p>
            <a:pPr eaLnBrk="1" hangingPunct="1"/>
            <a:r>
              <a:rPr lang="is-IS" altLang="en-US"/>
              <a:t>Eins og sjá má þá samanstendur aflinn á hverju ári úr nokkuð mörgum aldursflokkum. En áður en að við skoðum það nánar skulum við fyrst skoða ársafla ákveðins aldurshóp og er hér tekið dæmi af afla í 5 ára fiski(lóðrétti rauði kassin) og til að gera hlutina einfaldari skulum við skoða  það myndrænt (sjá næstu glæru).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D8ED63D-E61E-4A1E-B12B-57AF3356A4F9}"/>
              </a:ext>
            </a:extLst>
          </p:cNvPr>
          <p:cNvSpPr>
            <a:spLocks noChangeArrowheads="1" noTextEdit="1"/>
          </p:cNvSpPr>
          <p:nvPr>
            <p:ph type="sldImg"/>
          </p:nvPr>
        </p:nvSpPr>
        <p:spPr>
          <a:ln/>
        </p:spPr>
      </p:sp>
      <p:sp>
        <p:nvSpPr>
          <p:cNvPr id="22531" name="Rectangle 3">
            <a:extLst>
              <a:ext uri="{FF2B5EF4-FFF2-40B4-BE49-F238E27FC236}">
                <a16:creationId xmlns:a16="http://schemas.microsoft.com/office/drawing/2014/main" id="{13BE9493-613F-4FFF-914B-E8138FBD3120}"/>
              </a:ext>
            </a:extLst>
          </p:cNvPr>
          <p:cNvSpPr>
            <a:spLocks noGrp="1" noChangeArrowheads="1"/>
          </p:cNvSpPr>
          <p:nvPr>
            <p:ph type="body" idx="1"/>
          </p:nvPr>
        </p:nvSpPr>
        <p:spPr>
          <a:noFill/>
        </p:spPr>
        <p:txBody>
          <a:bodyPr/>
          <a:lstStyle/>
          <a:p>
            <a:pPr eaLnBrk="1" hangingPunct="1"/>
            <a:r>
              <a:rPr lang="is-IS" altLang="en-US"/>
              <a:t>Hér tákna gráu súlurnar heildarársaflann og hringirnir tákna afla 5 ára fisks.</a:t>
            </a:r>
          </a:p>
          <a:p>
            <a:pPr eaLnBrk="1" hangingPunct="1"/>
            <a:r>
              <a:rPr lang="is-IS" altLang="en-US"/>
              <a:t>Breytingar í heildarafla er í flestum tilfellum ekki mjög miklar milli einstakra ára. Hinsvegar geta breytingar í afla einstakra aldursflokka milli ára verið umtalverð. Sem dæmi má taka að heildaraflinn á árunum 1989 og 1990 fer úr 360 þúsund tonnum niður í um 330 þúsund tonn.  Hinsvegar fellur aflinn í 5 ára fiski um meira en helming á þessum tveimur árum, úr 130 kt árið 1989 í  í  65 kt árið eftir (1990). Annað dæmi um þessar breytingar í afla 5 ára fiska milli ára má t.d. sjá á árunum 2001 til 2002, þ.e. úr 25 kt árið 2001 í 65 kt árið 2002. Heilaraflinn lækkar hinsvegar á þessum tveimur árum, úr um 230 kt árið 2001 í rúm 200 kt árið 2002.</a:t>
            </a:r>
          </a:p>
          <a:p>
            <a:pPr eaLnBrk="1" hangingPunct="1"/>
            <a:r>
              <a:rPr lang="is-IS" altLang="en-US"/>
              <a:t>Þessar breytingar í afla 5 ára fisks </a:t>
            </a:r>
            <a:r>
              <a:rPr lang="is-IS" altLang="en-US" u="sng"/>
              <a:t>milli</a:t>
            </a:r>
            <a:r>
              <a:rPr lang="is-IS" altLang="en-US"/>
              <a:t> </a:t>
            </a:r>
            <a:r>
              <a:rPr lang="is-IS" altLang="en-US" u="sng"/>
              <a:t>aðliggjandi</a:t>
            </a:r>
            <a:r>
              <a:rPr lang="is-IS" altLang="en-US"/>
              <a:t> </a:t>
            </a:r>
            <a:r>
              <a:rPr lang="is-IS" altLang="en-US" u="sng"/>
              <a:t>ára</a:t>
            </a:r>
            <a:r>
              <a:rPr lang="is-IS" altLang="en-US"/>
              <a:t> geta ekki stafað af takmörkun á heildarafla enda er kvótinn sem betur fer ekki gefinn á einstakann aldursflokk </a:t>
            </a:r>
            <a:r>
              <a:rPr lang="is-IS" altLang="en-US">
                <a:sym typeface="Wingdings" panose="05000000000000000000" pitchFamily="2" charset="2"/>
              </a:rPr>
              <a:t> Breytingar í meðalþyngd (ekki sýnt hér) geta ráðið hér einhverju en þær eru hinsvegar ekki ráðandi þáttur í þessum sveiflum milli einstakra ára. </a:t>
            </a:r>
            <a:r>
              <a:rPr lang="is-IS" altLang="en-US"/>
              <a:t>Til þess að leita skýringa þá þarf að horfa til aflaþróunar eftir einstökum árgöngum. En áður en að við skoðum aflaþróun eftir árgöngum nánar (næsta glæra) þá vil ég biðja menn að geyma á bak við eyrað að afli í 5 ára fisks árið 2006 er i sögulegu lágmarki, eða rétt um 18 kt.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87AE2A4-3F8B-445E-8CB0-99C7C05BDC85}"/>
              </a:ext>
            </a:extLst>
          </p:cNvPr>
          <p:cNvSpPr>
            <a:spLocks noChangeArrowheads="1" noTextEdit="1"/>
          </p:cNvSpPr>
          <p:nvPr>
            <p:ph type="sldImg"/>
          </p:nvPr>
        </p:nvSpPr>
        <p:spPr>
          <a:ln/>
        </p:spPr>
      </p:sp>
      <p:sp>
        <p:nvSpPr>
          <p:cNvPr id="24579" name="Rectangle 3">
            <a:extLst>
              <a:ext uri="{FF2B5EF4-FFF2-40B4-BE49-F238E27FC236}">
                <a16:creationId xmlns:a16="http://schemas.microsoft.com/office/drawing/2014/main" id="{901F9EB2-D843-42D8-8E45-73731FF317DF}"/>
              </a:ext>
            </a:extLst>
          </p:cNvPr>
          <p:cNvSpPr>
            <a:spLocks noGrp="1" noChangeArrowheads="1"/>
          </p:cNvSpPr>
          <p:nvPr>
            <p:ph type="body" idx="1"/>
          </p:nvPr>
        </p:nvSpPr>
        <p:spPr>
          <a:noFill/>
        </p:spPr>
        <p:txBody>
          <a:bodyPr/>
          <a:lstStyle/>
          <a:p>
            <a:pPr eaLnBrk="1" hangingPunct="1"/>
            <a:r>
              <a:rPr lang="is-IS" altLang="en-US"/>
              <a:t>Breytileikinn í afla 5 ára fisks skýrist með því að skoða afla eftir árgöngum. Hér skulum við fyrst skoða afli árgangsins frá 1984. Fyrst er að taka það fram að engar teljandi veiðar eru í þorski fyrr en að hann hefur náð 3ja ára aldri. Þannig verðum við ekki vör við 1984 árganginn í veiðum að neinu marki fyrr en árið 1987, en þá voru veidd 14 þúsund tonn úr þessum árgangi. Árið eftir þegar þessi árgangur hefur náð 4ja ára aldri voru veidd 71 þúsund tonn og svo við 5 ára aldur árið 1989 náði aflinn 130 þúsundum tonna. Hámarkinu er náð við 6 ára aldur árið eftir (130 þúsund tonn). Við 7 ára aldur er aflinn hins vegar 45 þúsund tonnum minni. Næstu þrjú árin fellur aflinn áfram og nú um meira en helming á milli ári og er við 10 ára aldur einungis 5 þúsund tonn. Eitthvað er svo veitt af þessum árgangi eftir það en það er óverulegt og því ekki sýnt hér. En skoðum aðeins nánar þennan afla úr árgangi 1984 og gerum það myndrænt (næsta glæra).</a:t>
            </a: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42BC337-9CFD-48C7-9368-2D1631E15DED}"/>
              </a:ext>
            </a:extLst>
          </p:cNvPr>
          <p:cNvSpPr>
            <a:spLocks noChangeArrowheads="1" noTextEdit="1"/>
          </p:cNvSpPr>
          <p:nvPr>
            <p:ph type="sldImg"/>
          </p:nvPr>
        </p:nvSpPr>
        <p:spPr>
          <a:ln/>
        </p:spPr>
      </p:sp>
      <p:sp>
        <p:nvSpPr>
          <p:cNvPr id="26627" name="Rectangle 3">
            <a:extLst>
              <a:ext uri="{FF2B5EF4-FFF2-40B4-BE49-F238E27FC236}">
                <a16:creationId xmlns:a16="http://schemas.microsoft.com/office/drawing/2014/main" id="{28AC438C-C1D8-4509-B242-DB5106BBEA6E}"/>
              </a:ext>
            </a:extLst>
          </p:cNvPr>
          <p:cNvSpPr>
            <a:spLocks noGrp="1" noChangeArrowheads="1"/>
          </p:cNvSpPr>
          <p:nvPr>
            <p:ph type="body" idx="1"/>
          </p:nvPr>
        </p:nvSpPr>
        <p:spPr>
          <a:noFill/>
        </p:spPr>
        <p:txBody>
          <a:bodyPr/>
          <a:lstStyle/>
          <a:p>
            <a:pPr eaLnBrk="1" hangingPunct="1"/>
            <a:r>
              <a:rPr lang="is-IS" altLang="en-US"/>
              <a:t>Áfram eru tákna gráu súlurnar heildarafla ársins, gráleitu hringirnir tákna afla 5 ára fisks á hverju ári (sem að við vorum búin að skoða hér á undan) og bláu hringirnir tákna aflann úr 1984 árganginum. Tölurnar í hringjunum tákna aldur fisksins.</a:t>
            </a:r>
          </a:p>
          <a:p>
            <a:pPr eaLnBrk="1" hangingPunct="1"/>
            <a:r>
              <a:rPr lang="is-IS" altLang="en-US"/>
              <a:t>Eins fram hefur komið á fyrri glæru þá var afli í 5 ára fiski árið 1989 um 130 þúsund tonn og að hann hafi komið undan klaki ársins 1984. Meðfyljandi mynd sýnir aflann úr þessum árgangi frá núll til 14 ára aldurs. Þróun í aflabrögðum árgangsins má lýsa með því að fram að þriggja ára aldri er aflinn því sem næst núll. Frá þriggja ára aldri fram til 5-6 ára aldurs eykst aflinn, en eftir það fellur aflinn mjög hratt með aldri og eftir 10 ára aldur er aflinn úr árganginum vart mælanlegur. Ástæða þess að aflinn eykst frá 3ja ára til 5-6 ára aldurs er að á þessu aldursbili er fiskurinn að koma inn í veiðina og einnig eru einstaklingarnir að auka verulega við þyngd sína á hverju ári. Fallið eftir 6 ára aldurs má rekja til þess að þá er vöxtur ekki lengur eins hraður og svo fer eðli málsins samkvæmt fjöldinn úr árganginum stöðugt fækkandi. Fallið á aflanum eftir að hámarkinu er náð er því nokkurskonar ígildi þess hve hratt fiskar í árganginum týna tölunni. Í fískifræðinni er þetta fall vanalega metið út frá fjölda fiska í afla og er þá talað um að fækkun fiska í afla sé ígildi heildardauða – en hér skulum við áfram til einföldunar halda okkur við þyngd fisks í afla.</a:t>
            </a:r>
          </a:p>
          <a:p>
            <a:pPr eaLnBrk="1" hangingPunct="1"/>
            <a:r>
              <a:rPr lang="is-IS" altLang="en-US"/>
              <a:t>Eins og fram kemur á myndinni þá var árgangurinn frá 1984 hluti af ársaflanum á árunum 1987 til 1994 og var vægi hans í heildarveiðinni mestur 5 og 6 ára. Með því að leggja saman aflann úr einstökum aldurshópum þá er hægt að reikna heildaraflann sem að tekinn var úr hverjum árgangi. Aflinn úr 1984 árganginum nam tæpum um 510 þúsundum tonna. Ef að aflaþróun allir aðliggjandi árgangar, bæði og eldri og yngri, hefðu verið með sama hætti að magni til þá hefði ársaflinn á þessum árum að öllu jöfnu átt að vera um 510 þúsund tonn. En af hverju var sú ekki raunin (sjá næstu glæru)?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9EC296B-2221-4666-B769-E33CDE3DC6EA}"/>
              </a:ext>
            </a:extLst>
          </p:cNvPr>
          <p:cNvSpPr>
            <a:spLocks noChangeArrowheads="1" noTextEdit="1"/>
          </p:cNvSpPr>
          <p:nvPr>
            <p:ph type="sldImg"/>
          </p:nvPr>
        </p:nvSpPr>
        <p:spPr>
          <a:ln/>
        </p:spPr>
      </p:sp>
      <p:sp>
        <p:nvSpPr>
          <p:cNvPr id="28675" name="Rectangle 3">
            <a:extLst>
              <a:ext uri="{FF2B5EF4-FFF2-40B4-BE49-F238E27FC236}">
                <a16:creationId xmlns:a16="http://schemas.microsoft.com/office/drawing/2014/main" id="{21B68EE7-9120-4611-8D6B-50FC938DEE16}"/>
              </a:ext>
            </a:extLst>
          </p:cNvPr>
          <p:cNvSpPr>
            <a:spLocks noGrp="1" noChangeArrowheads="1"/>
          </p:cNvSpPr>
          <p:nvPr>
            <p:ph type="body" idx="1"/>
          </p:nvPr>
        </p:nvSpPr>
        <p:spPr>
          <a:noFill/>
        </p:spPr>
        <p:txBody>
          <a:bodyPr/>
          <a:lstStyle/>
          <a:p>
            <a:pPr eaLnBrk="1" hangingPunct="1"/>
            <a:r>
              <a:rPr lang="is-IS" altLang="en-US"/>
              <a:t>Eins og fram hefur komið féll afli 5 ára fisks úr 130 þúsund tonnum árið 1989 í 65 þúsund tonn árið 1990. Fyrrgreindi aflinn kom úr 1984 árganginum, sá síðargreindi úr árgangi sem kom úr klakinu árið eftir, eða úr 1985 árganginum. Í töflunni hér að ofan er aflinn úr 1985 árganginum sýndur með rauðum tölum. Eins og 1984 árgangurinn þá kemur 1985 árgangurinn fyrst fram í veiði í einhverju magni sem 3ja ára fiskur. Aflinn úr árganginum eykst með aldri og nær hámarki við 5-6 ára aldur. Efir það fellur aflinn mjög hratt og er orðinn næsta lítill við 10 ára aldur. Eftirtektarvert er hinsvegar að aflinn úr 1985 árganginum er að alltaf lægri en aflinn úr árganginum 1984. Og það þrátt fyrir að þessir tveir árgangar voru meira og minna að ganga í gegnum veiðina á sama tíma. Lækkun í afla 5 ára fisks milli áranna 1989 og 1990 á sér því skýringar í því að aflinn úr þessum aldursflokki kemur úr tveimur árgöngum sem að greinilega eru mjög mismunandi að stærð.</a:t>
            </a:r>
          </a:p>
          <a:p>
            <a:pPr eaLnBrk="1" hangingPunct="1"/>
            <a:r>
              <a:rPr lang="is-IS" altLang="en-US"/>
              <a:t>En skoðum þróun í afla 1985 árgangsins eftir aldri aðeins betur með myndrænum hætti (sjá næstu mynd).</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258B9A3-82E5-4C89-BD58-72A21FA4D9DB}"/>
              </a:ext>
            </a:extLst>
          </p:cNvPr>
          <p:cNvGrpSpPr>
            <a:grpSpLocks/>
          </p:cNvGrpSpPr>
          <p:nvPr/>
        </p:nvGrpSpPr>
        <p:grpSpPr bwMode="auto">
          <a:xfrm>
            <a:off x="0" y="990600"/>
            <a:ext cx="9009063" cy="1052513"/>
            <a:chOff x="0" y="1536"/>
            <a:chExt cx="5675" cy="663"/>
          </a:xfrm>
        </p:grpSpPr>
        <p:grpSp>
          <p:nvGrpSpPr>
            <p:cNvPr id="5" name="Group 3">
              <a:extLst>
                <a:ext uri="{FF2B5EF4-FFF2-40B4-BE49-F238E27FC236}">
                  <a16:creationId xmlns:a16="http://schemas.microsoft.com/office/drawing/2014/main" id="{16635D93-FB18-4BF9-8AEF-E1AA20EBCF81}"/>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62AEDE64-C7D3-4350-B52B-96B2D0441037}"/>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 name="Rectangle 5">
                <a:extLst>
                  <a:ext uri="{FF2B5EF4-FFF2-40B4-BE49-F238E27FC236}">
                    <a16:creationId xmlns:a16="http://schemas.microsoft.com/office/drawing/2014/main" id="{EF0816A2-C050-4BE0-A620-EAB68EF5DF30}"/>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6" name="Group 6">
              <a:extLst>
                <a:ext uri="{FF2B5EF4-FFF2-40B4-BE49-F238E27FC236}">
                  <a16:creationId xmlns:a16="http://schemas.microsoft.com/office/drawing/2014/main" id="{DEA03971-D20E-485E-927F-51BC42487286}"/>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CA7530E6-EB64-45F5-852C-887BE9001E63}"/>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 name="Rectangle 8">
                <a:extLst>
                  <a:ext uri="{FF2B5EF4-FFF2-40B4-BE49-F238E27FC236}">
                    <a16:creationId xmlns:a16="http://schemas.microsoft.com/office/drawing/2014/main" id="{F80AEAC0-74D3-4AA7-81A9-B3B36E6EC3F1}"/>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7" name="Rectangle 9">
              <a:extLst>
                <a:ext uri="{FF2B5EF4-FFF2-40B4-BE49-F238E27FC236}">
                  <a16:creationId xmlns:a16="http://schemas.microsoft.com/office/drawing/2014/main" id="{77946EFB-B6A7-4646-95CE-44FACED10FCD}"/>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 name="Rectangle 10">
              <a:extLst>
                <a:ext uri="{FF2B5EF4-FFF2-40B4-BE49-F238E27FC236}">
                  <a16:creationId xmlns:a16="http://schemas.microsoft.com/office/drawing/2014/main" id="{20CEEED7-8B48-4D02-893F-05713C3DCA4F}"/>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 name="Rectangle 11">
              <a:extLst>
                <a:ext uri="{FF2B5EF4-FFF2-40B4-BE49-F238E27FC236}">
                  <a16:creationId xmlns:a16="http://schemas.microsoft.com/office/drawing/2014/main" id="{757EED93-178C-471A-BF43-B63EDB153C3F}"/>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9852" name="Rectangle 12">
            <a:extLst>
              <a:ext uri="{FF2B5EF4-FFF2-40B4-BE49-F238E27FC236}">
                <a16:creationId xmlns:a16="http://schemas.microsoft.com/office/drawing/2014/main" id="{38FA7878-9865-4C3A-AC2B-189CAB0854CF}"/>
              </a:ext>
            </a:extLst>
          </p:cNvPr>
          <p:cNvSpPr>
            <a:spLocks noGrp="1" noChangeArrowheads="1"/>
          </p:cNvSpPr>
          <p:nvPr>
            <p:ph type="ctrTitle"/>
          </p:nvPr>
        </p:nvSpPr>
        <p:spPr>
          <a:xfrm>
            <a:off x="990600" y="1828800"/>
            <a:ext cx="7772400" cy="1828800"/>
          </a:xfrm>
        </p:spPr>
        <p:txBody>
          <a:bodyPr anchor="t"/>
          <a:lstStyle>
            <a:lvl1pPr>
              <a:defRPr sz="2000" b="1">
                <a:solidFill>
                  <a:schemeClr val="tx1"/>
                </a:solidFill>
              </a:defRPr>
            </a:lvl1pPr>
          </a:lstStyle>
          <a:p>
            <a:pPr lvl="0"/>
            <a:r>
              <a:rPr lang="en-US" altLang="en-US" noProof="0"/>
              <a:t>Click to edit Master title style</a:t>
            </a:r>
          </a:p>
        </p:txBody>
      </p:sp>
      <p:sp>
        <p:nvSpPr>
          <p:cNvPr id="419853" name="Rectangle 13">
            <a:extLst>
              <a:ext uri="{FF2B5EF4-FFF2-40B4-BE49-F238E27FC236}">
                <a16:creationId xmlns:a16="http://schemas.microsoft.com/office/drawing/2014/main" id="{0849D8FC-6CA2-4E74-B8E3-369B50E7B86D}"/>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solidFill>
                  <a:schemeClr val="hlink"/>
                </a:solidFill>
              </a:defRPr>
            </a:lvl1pPr>
          </a:lstStyle>
          <a:p>
            <a:pPr lvl="0"/>
            <a:r>
              <a:rPr lang="en-US" altLang="en-US" noProof="0"/>
              <a:t>Click to edit Master subtitle style</a:t>
            </a:r>
          </a:p>
        </p:txBody>
      </p:sp>
      <p:sp>
        <p:nvSpPr>
          <p:cNvPr id="14" name="Rectangle 14">
            <a:extLst>
              <a:ext uri="{FF2B5EF4-FFF2-40B4-BE49-F238E27FC236}">
                <a16:creationId xmlns:a16="http://schemas.microsoft.com/office/drawing/2014/main" id="{A0C2FA82-4DA6-47C6-A561-672C6B55F621}"/>
              </a:ext>
            </a:extLst>
          </p:cNvPr>
          <p:cNvSpPr>
            <a:spLocks noGrp="1" noChangeArrowheads="1"/>
          </p:cNvSpPr>
          <p:nvPr>
            <p:ph type="dt" sz="half" idx="10"/>
          </p:nvPr>
        </p:nvSpPr>
        <p:spPr bwMode="auto">
          <a:xfrm>
            <a:off x="9906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chemeClr val="bg2"/>
                </a:solidFill>
                <a:latin typeface="+mn-lt"/>
              </a:defRPr>
            </a:lvl1pPr>
          </a:lstStyle>
          <a:p>
            <a:pPr>
              <a:defRPr/>
            </a:pPr>
            <a:endParaRPr lang="is-IS" altLang="en-US"/>
          </a:p>
        </p:txBody>
      </p:sp>
      <p:sp>
        <p:nvSpPr>
          <p:cNvPr id="15" name="Rectangle 15">
            <a:extLst>
              <a:ext uri="{FF2B5EF4-FFF2-40B4-BE49-F238E27FC236}">
                <a16:creationId xmlns:a16="http://schemas.microsoft.com/office/drawing/2014/main" id="{49D72E3A-176B-4A28-94F2-64903C5E5293}"/>
              </a:ext>
            </a:extLst>
          </p:cNvPr>
          <p:cNvSpPr>
            <a:spLocks noGrp="1" noChangeArrowheads="1"/>
          </p:cNvSpPr>
          <p:nvPr>
            <p:ph type="ftr" sz="quarter" idx="11"/>
          </p:nvPr>
        </p:nvSpPr>
        <p:spPr bwMode="auto">
          <a:xfrm>
            <a:off x="34290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bg2"/>
                </a:solidFill>
                <a:latin typeface="+mn-lt"/>
              </a:defRPr>
            </a:lvl1pPr>
          </a:lstStyle>
          <a:p>
            <a:pPr>
              <a:defRPr/>
            </a:pPr>
            <a:endParaRPr lang="is-IS" altLang="en-US"/>
          </a:p>
        </p:txBody>
      </p:sp>
    </p:spTree>
    <p:extLst>
      <p:ext uri="{BB962C8B-B14F-4D97-AF65-F5344CB8AC3E}">
        <p14:creationId xmlns:p14="http://schemas.microsoft.com/office/powerpoint/2010/main" val="133981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C73B-D0E0-47C2-B680-DA07B21AD6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861B5E-3DAA-496D-8A33-0161565E70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144E24EC-673B-4A20-8B49-E9A5F7441861}"/>
              </a:ext>
            </a:extLst>
          </p:cNvPr>
          <p:cNvSpPr>
            <a:spLocks noGrp="1" noChangeArrowheads="1"/>
          </p:cNvSpPr>
          <p:nvPr>
            <p:ph type="sldNum" sz="quarter" idx="10"/>
          </p:nvPr>
        </p:nvSpPr>
        <p:spPr>
          <a:ln/>
        </p:spPr>
        <p:txBody>
          <a:bodyPr/>
          <a:lstStyle>
            <a:lvl1pPr>
              <a:defRPr/>
            </a:lvl1pPr>
          </a:lstStyle>
          <a:p>
            <a:pPr>
              <a:defRPr/>
            </a:pPr>
            <a:fld id="{2D782CCA-AE4D-4DEA-B37F-17E404CCB054}"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77433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F1911-D851-4E31-8D15-7C99E3C38767}"/>
              </a:ext>
            </a:extLst>
          </p:cNvPr>
          <p:cNvSpPr>
            <a:spLocks noGrp="1"/>
          </p:cNvSpPr>
          <p:nvPr>
            <p:ph type="title" orient="vert"/>
          </p:nvPr>
        </p:nvSpPr>
        <p:spPr>
          <a:xfrm>
            <a:off x="6870700" y="188913"/>
            <a:ext cx="2073275" cy="62880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72FF89-E724-4032-A399-97A286B76E45}"/>
              </a:ext>
            </a:extLst>
          </p:cNvPr>
          <p:cNvSpPr>
            <a:spLocks noGrp="1"/>
          </p:cNvSpPr>
          <p:nvPr>
            <p:ph type="body" orient="vert" idx="1"/>
          </p:nvPr>
        </p:nvSpPr>
        <p:spPr>
          <a:xfrm>
            <a:off x="646113" y="188913"/>
            <a:ext cx="6072187" cy="62880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69E212C-A3E1-4229-A830-F120FB841398}"/>
              </a:ext>
            </a:extLst>
          </p:cNvPr>
          <p:cNvSpPr>
            <a:spLocks noGrp="1" noChangeArrowheads="1"/>
          </p:cNvSpPr>
          <p:nvPr>
            <p:ph type="sldNum" sz="quarter" idx="10"/>
          </p:nvPr>
        </p:nvSpPr>
        <p:spPr>
          <a:ln/>
        </p:spPr>
        <p:txBody>
          <a:bodyPr/>
          <a:lstStyle>
            <a:lvl1pPr>
              <a:defRPr/>
            </a:lvl1pPr>
          </a:lstStyle>
          <a:p>
            <a:pPr>
              <a:defRPr/>
            </a:pPr>
            <a:fld id="{ADE67741-8511-4262-8E24-755F7F2BC00D}"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773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FADC-8F10-4FA0-9038-CBE25784DE49}"/>
              </a:ext>
            </a:extLst>
          </p:cNvPr>
          <p:cNvSpPr>
            <a:spLocks noGrp="1"/>
          </p:cNvSpPr>
          <p:nvPr>
            <p:ph type="title" sz="quarter"/>
          </p:nvPr>
        </p:nvSpPr>
        <p:spPr>
          <a:xfrm>
            <a:off x="1066800" y="188913"/>
            <a:ext cx="7877175" cy="6477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75FCB9E-88B5-4375-9201-9FE388479A1D}"/>
              </a:ext>
            </a:extLst>
          </p:cNvPr>
          <p:cNvSpPr>
            <a:spLocks noGrp="1"/>
          </p:cNvSpPr>
          <p:nvPr>
            <p:ph sz="quarter" idx="1"/>
          </p:nvPr>
        </p:nvSpPr>
        <p:spPr>
          <a:xfrm>
            <a:off x="646113" y="1268413"/>
            <a:ext cx="4057650" cy="2527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62AE7-A356-4E53-92C9-97C77C2CD122}"/>
              </a:ext>
            </a:extLst>
          </p:cNvPr>
          <p:cNvSpPr>
            <a:spLocks noGrp="1"/>
          </p:cNvSpPr>
          <p:nvPr>
            <p:ph sz="quarter" idx="2"/>
          </p:nvPr>
        </p:nvSpPr>
        <p:spPr>
          <a:xfrm>
            <a:off x="4856163" y="1268413"/>
            <a:ext cx="4059237" cy="2527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39EA477-A5B5-4EC8-85D6-775917FA46EC}"/>
              </a:ext>
            </a:extLst>
          </p:cNvPr>
          <p:cNvSpPr>
            <a:spLocks noGrp="1"/>
          </p:cNvSpPr>
          <p:nvPr>
            <p:ph sz="quarter" idx="3"/>
          </p:nvPr>
        </p:nvSpPr>
        <p:spPr>
          <a:xfrm>
            <a:off x="646113" y="3948113"/>
            <a:ext cx="4057650" cy="2528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C2412DA0-059C-4AF2-BD81-5D57B0D64C2D}"/>
              </a:ext>
            </a:extLst>
          </p:cNvPr>
          <p:cNvSpPr>
            <a:spLocks noGrp="1"/>
          </p:cNvSpPr>
          <p:nvPr>
            <p:ph sz="quarter" idx="4"/>
          </p:nvPr>
        </p:nvSpPr>
        <p:spPr>
          <a:xfrm>
            <a:off x="4856163" y="3948113"/>
            <a:ext cx="4059237" cy="2528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9276536B-BC68-421C-A80F-2127EE013F25}"/>
              </a:ext>
            </a:extLst>
          </p:cNvPr>
          <p:cNvSpPr>
            <a:spLocks noGrp="1" noChangeArrowheads="1"/>
          </p:cNvSpPr>
          <p:nvPr>
            <p:ph type="sldNum" sz="quarter" idx="10"/>
          </p:nvPr>
        </p:nvSpPr>
        <p:spPr>
          <a:ln/>
        </p:spPr>
        <p:txBody>
          <a:bodyPr/>
          <a:lstStyle>
            <a:lvl1pPr>
              <a:defRPr/>
            </a:lvl1pPr>
          </a:lstStyle>
          <a:p>
            <a:pPr>
              <a:defRPr/>
            </a:pPr>
            <a:fld id="{C6569B34-F45A-4A87-9873-68A8B7C16200}"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81145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6321-A716-41A5-ADF3-B7227F093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805E7-8264-4E7F-B748-9365C27B69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28047C7-9E9E-41A0-9716-BC20D983731E}"/>
              </a:ext>
            </a:extLst>
          </p:cNvPr>
          <p:cNvSpPr>
            <a:spLocks noGrp="1" noChangeArrowheads="1"/>
          </p:cNvSpPr>
          <p:nvPr>
            <p:ph type="sldNum" sz="quarter" idx="10"/>
          </p:nvPr>
        </p:nvSpPr>
        <p:spPr>
          <a:ln/>
        </p:spPr>
        <p:txBody>
          <a:bodyPr/>
          <a:lstStyle>
            <a:lvl1pPr>
              <a:defRPr/>
            </a:lvl1pPr>
          </a:lstStyle>
          <a:p>
            <a:pPr>
              <a:defRPr/>
            </a:pPr>
            <a:fld id="{6C36D0F9-ED74-4380-8B86-2AD1D4BB8F0B}"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98408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896F-6B3C-40EA-B786-4C1248D94BA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E93463-D37E-4C3A-A562-8EB56C5CCD6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1">
            <a:extLst>
              <a:ext uri="{FF2B5EF4-FFF2-40B4-BE49-F238E27FC236}">
                <a16:creationId xmlns:a16="http://schemas.microsoft.com/office/drawing/2014/main" id="{5C66C162-69B5-4737-ABAE-36755DC2F533}"/>
              </a:ext>
            </a:extLst>
          </p:cNvPr>
          <p:cNvSpPr>
            <a:spLocks noGrp="1" noChangeArrowheads="1"/>
          </p:cNvSpPr>
          <p:nvPr>
            <p:ph type="sldNum" sz="quarter" idx="10"/>
          </p:nvPr>
        </p:nvSpPr>
        <p:spPr>
          <a:ln/>
        </p:spPr>
        <p:txBody>
          <a:bodyPr/>
          <a:lstStyle>
            <a:lvl1pPr>
              <a:defRPr/>
            </a:lvl1pPr>
          </a:lstStyle>
          <a:p>
            <a:pPr>
              <a:defRPr/>
            </a:pPr>
            <a:fld id="{D4F703EA-035A-48B9-B45C-4EFF3E86AF54}"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32509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EC1D-EB9C-443C-95FB-49A00D961A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2DFF67-684C-40AF-AF0E-517EEF45EEE1}"/>
              </a:ext>
            </a:extLst>
          </p:cNvPr>
          <p:cNvSpPr>
            <a:spLocks noGrp="1"/>
          </p:cNvSpPr>
          <p:nvPr>
            <p:ph sz="half" idx="1"/>
          </p:nvPr>
        </p:nvSpPr>
        <p:spPr>
          <a:xfrm>
            <a:off x="646113" y="1268413"/>
            <a:ext cx="4057650" cy="5208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0AA44E-1C19-4398-9488-617AB70A6E01}"/>
              </a:ext>
            </a:extLst>
          </p:cNvPr>
          <p:cNvSpPr>
            <a:spLocks noGrp="1"/>
          </p:cNvSpPr>
          <p:nvPr>
            <p:ph sz="half" idx="2"/>
          </p:nvPr>
        </p:nvSpPr>
        <p:spPr>
          <a:xfrm>
            <a:off x="4856163" y="1268413"/>
            <a:ext cx="4059237" cy="5208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4EB20734-F13D-4FC3-AE9D-84E69D5067D1}"/>
              </a:ext>
            </a:extLst>
          </p:cNvPr>
          <p:cNvSpPr>
            <a:spLocks noGrp="1" noChangeArrowheads="1"/>
          </p:cNvSpPr>
          <p:nvPr>
            <p:ph type="sldNum" sz="quarter" idx="10"/>
          </p:nvPr>
        </p:nvSpPr>
        <p:spPr>
          <a:ln/>
        </p:spPr>
        <p:txBody>
          <a:bodyPr/>
          <a:lstStyle>
            <a:lvl1pPr>
              <a:defRPr/>
            </a:lvl1pPr>
          </a:lstStyle>
          <a:p>
            <a:pPr>
              <a:defRPr/>
            </a:pPr>
            <a:fld id="{0587AEEA-DCCA-4FDA-9EA6-C07E7D5CD083}"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47492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67EE4-D125-4AE1-9479-1B41F6C06B9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5FEFE9-A6CB-4C6E-A845-79D7AEF8BE6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6EE194-856C-4E0A-AD9C-7E5040DC777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D3FEE9-B3AE-498B-96F2-501D9068C6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3143A6-7370-470D-BCC8-4E3146CBC5D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E232F27F-BCCA-4811-AC9A-8AEBA2016771}"/>
              </a:ext>
            </a:extLst>
          </p:cNvPr>
          <p:cNvSpPr>
            <a:spLocks noGrp="1" noChangeArrowheads="1"/>
          </p:cNvSpPr>
          <p:nvPr>
            <p:ph type="sldNum" sz="quarter" idx="10"/>
          </p:nvPr>
        </p:nvSpPr>
        <p:spPr>
          <a:ln/>
        </p:spPr>
        <p:txBody>
          <a:bodyPr/>
          <a:lstStyle>
            <a:lvl1pPr>
              <a:defRPr/>
            </a:lvl1pPr>
          </a:lstStyle>
          <a:p>
            <a:pPr>
              <a:defRPr/>
            </a:pPr>
            <a:fld id="{6392975C-A57A-49F7-A94A-11E8E669583C}"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48236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E379-C097-4A91-BA57-97657C0BCF4D}"/>
              </a:ext>
            </a:extLst>
          </p:cNvPr>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33489CB6-0C14-4F26-A991-025492444FDD}"/>
              </a:ext>
            </a:extLst>
          </p:cNvPr>
          <p:cNvSpPr>
            <a:spLocks noGrp="1" noChangeArrowheads="1"/>
          </p:cNvSpPr>
          <p:nvPr>
            <p:ph type="sldNum" sz="quarter" idx="10"/>
          </p:nvPr>
        </p:nvSpPr>
        <p:spPr>
          <a:ln/>
        </p:spPr>
        <p:txBody>
          <a:bodyPr/>
          <a:lstStyle>
            <a:lvl1pPr>
              <a:defRPr/>
            </a:lvl1pPr>
          </a:lstStyle>
          <a:p>
            <a:pPr>
              <a:defRPr/>
            </a:pPr>
            <a:fld id="{0D27599C-FB32-40C9-8B56-D9FF6B9E6A70}"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87346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89BAEF4-A9D4-48C8-A7B8-38F4FB8AAE05}"/>
              </a:ext>
            </a:extLst>
          </p:cNvPr>
          <p:cNvSpPr>
            <a:spLocks noGrp="1" noChangeArrowheads="1"/>
          </p:cNvSpPr>
          <p:nvPr>
            <p:ph type="sldNum" sz="quarter" idx="10"/>
          </p:nvPr>
        </p:nvSpPr>
        <p:spPr>
          <a:ln/>
        </p:spPr>
        <p:txBody>
          <a:bodyPr/>
          <a:lstStyle>
            <a:lvl1pPr>
              <a:defRPr/>
            </a:lvl1pPr>
          </a:lstStyle>
          <a:p>
            <a:pPr>
              <a:defRPr/>
            </a:pPr>
            <a:fld id="{13FA710F-4998-4F5D-9491-6884227F3E33}"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51289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427D-7EE8-4F90-87C3-3A03B3932257}"/>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6DC1BD-ADAF-4E0F-B29A-0418F5EBCA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CD276-C3BA-4EE2-B3D2-0CFCFEBCF1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60DC7DE1-9D30-4C5A-84A3-FCE65DD407EB}"/>
              </a:ext>
            </a:extLst>
          </p:cNvPr>
          <p:cNvSpPr>
            <a:spLocks noGrp="1" noChangeArrowheads="1"/>
          </p:cNvSpPr>
          <p:nvPr>
            <p:ph type="sldNum" sz="quarter" idx="10"/>
          </p:nvPr>
        </p:nvSpPr>
        <p:spPr>
          <a:ln/>
        </p:spPr>
        <p:txBody>
          <a:bodyPr/>
          <a:lstStyle>
            <a:lvl1pPr>
              <a:defRPr/>
            </a:lvl1pPr>
          </a:lstStyle>
          <a:p>
            <a:pPr>
              <a:defRPr/>
            </a:pPr>
            <a:fld id="{51BC65D6-6414-410D-8BA7-966F90C16A07}"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564603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59C4-3F07-42B9-B2B1-984749ACAA87}"/>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83CFB7-6AB6-4A90-845C-AFC04F3EFC6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2BCC4D51-C5F2-4260-98F5-88390446F3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2504E909-B62A-42D9-9B0A-F6E34419CB68}"/>
              </a:ext>
            </a:extLst>
          </p:cNvPr>
          <p:cNvSpPr>
            <a:spLocks noGrp="1" noChangeArrowheads="1"/>
          </p:cNvSpPr>
          <p:nvPr>
            <p:ph type="sldNum" sz="quarter" idx="10"/>
          </p:nvPr>
        </p:nvSpPr>
        <p:spPr>
          <a:ln/>
        </p:spPr>
        <p:txBody>
          <a:bodyPr/>
          <a:lstStyle>
            <a:lvl1pPr>
              <a:defRPr/>
            </a:lvl1pPr>
          </a:lstStyle>
          <a:p>
            <a:pPr>
              <a:defRPr/>
            </a:pPr>
            <a:fld id="{F6B1974B-E45E-4AB8-ACE6-17B0718A6376}"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767896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A30B756-BA1B-42B4-B43F-A80741D6529D}"/>
              </a:ext>
            </a:extLst>
          </p:cNvPr>
          <p:cNvSpPr>
            <a:spLocks noChangeArrowheads="1"/>
          </p:cNvSpPr>
          <p:nvPr/>
        </p:nvSpPr>
        <p:spPr bwMode="ltGray">
          <a:xfrm>
            <a:off x="417513" y="344488"/>
            <a:ext cx="438150" cy="4746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en-US" altLang="en-US">
              <a:latin typeface="Tahoma" panose="020B0604030504040204" pitchFamily="34" charset="0"/>
            </a:endParaRPr>
          </a:p>
        </p:txBody>
      </p:sp>
      <p:sp>
        <p:nvSpPr>
          <p:cNvPr id="1027" name="Rectangle 3">
            <a:extLst>
              <a:ext uri="{FF2B5EF4-FFF2-40B4-BE49-F238E27FC236}">
                <a16:creationId xmlns:a16="http://schemas.microsoft.com/office/drawing/2014/main" id="{08672687-D3C1-4461-866F-40E5ADF143BD}"/>
              </a:ext>
            </a:extLst>
          </p:cNvPr>
          <p:cNvSpPr>
            <a:spLocks noChangeArrowheads="1"/>
          </p:cNvSpPr>
          <p:nvPr/>
        </p:nvSpPr>
        <p:spPr bwMode="ltGray">
          <a:xfrm>
            <a:off x="800100" y="34448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en-US" altLang="en-US">
              <a:latin typeface="Tahoma" panose="020B0604030504040204" pitchFamily="34" charset="0"/>
            </a:endParaRPr>
          </a:p>
        </p:txBody>
      </p:sp>
      <p:sp>
        <p:nvSpPr>
          <p:cNvPr id="1028" name="Rectangle 4">
            <a:extLst>
              <a:ext uri="{FF2B5EF4-FFF2-40B4-BE49-F238E27FC236}">
                <a16:creationId xmlns:a16="http://schemas.microsoft.com/office/drawing/2014/main" id="{5AD2F2D0-65ED-4816-B202-13F678E9BEB7}"/>
              </a:ext>
            </a:extLst>
          </p:cNvPr>
          <p:cNvSpPr>
            <a:spLocks noChangeArrowheads="1"/>
          </p:cNvSpPr>
          <p:nvPr/>
        </p:nvSpPr>
        <p:spPr bwMode="ltGray">
          <a:xfrm>
            <a:off x="541338" y="725488"/>
            <a:ext cx="422275" cy="4746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en-US" altLang="en-US">
              <a:latin typeface="Tahoma" panose="020B0604030504040204" pitchFamily="34" charset="0"/>
            </a:endParaRPr>
          </a:p>
        </p:txBody>
      </p:sp>
      <p:sp>
        <p:nvSpPr>
          <p:cNvPr id="1029" name="Rectangle 5">
            <a:extLst>
              <a:ext uri="{FF2B5EF4-FFF2-40B4-BE49-F238E27FC236}">
                <a16:creationId xmlns:a16="http://schemas.microsoft.com/office/drawing/2014/main" id="{77BF95A7-9254-485A-BA41-283FC2AB6F7A}"/>
              </a:ext>
            </a:extLst>
          </p:cNvPr>
          <p:cNvSpPr>
            <a:spLocks noChangeArrowheads="1"/>
          </p:cNvSpPr>
          <p:nvPr/>
        </p:nvSpPr>
        <p:spPr bwMode="ltGray">
          <a:xfrm>
            <a:off x="911225" y="725488"/>
            <a:ext cx="368300" cy="47466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en-US" altLang="en-US">
              <a:latin typeface="Tahoma" panose="020B0604030504040204" pitchFamily="34" charset="0"/>
            </a:endParaRPr>
          </a:p>
        </p:txBody>
      </p:sp>
      <p:sp>
        <p:nvSpPr>
          <p:cNvPr id="1030" name="Rectangle 6">
            <a:extLst>
              <a:ext uri="{FF2B5EF4-FFF2-40B4-BE49-F238E27FC236}">
                <a16:creationId xmlns:a16="http://schemas.microsoft.com/office/drawing/2014/main" id="{E7CD84C8-82DB-48C3-854E-618B95D8F40D}"/>
              </a:ext>
            </a:extLst>
          </p:cNvPr>
          <p:cNvSpPr>
            <a:spLocks noChangeArrowheads="1"/>
          </p:cNvSpPr>
          <p:nvPr/>
        </p:nvSpPr>
        <p:spPr bwMode="ltGray">
          <a:xfrm>
            <a:off x="127000" y="51435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en-US" altLang="en-US">
              <a:latin typeface="Tahoma" panose="020B0604030504040204" pitchFamily="34" charset="0"/>
            </a:endParaRPr>
          </a:p>
        </p:txBody>
      </p:sp>
      <p:sp>
        <p:nvSpPr>
          <p:cNvPr id="1031" name="Rectangle 7">
            <a:extLst>
              <a:ext uri="{FF2B5EF4-FFF2-40B4-BE49-F238E27FC236}">
                <a16:creationId xmlns:a16="http://schemas.microsoft.com/office/drawing/2014/main" id="{693AF0C0-049C-4008-9C7D-72E6322A6A9B}"/>
              </a:ext>
            </a:extLst>
          </p:cNvPr>
          <p:cNvSpPr>
            <a:spLocks noChangeArrowheads="1"/>
          </p:cNvSpPr>
          <p:nvPr/>
        </p:nvSpPr>
        <p:spPr bwMode="gray">
          <a:xfrm>
            <a:off x="762000" y="115888"/>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en-US" altLang="en-US">
              <a:latin typeface="Tahoma" panose="020B0604030504040204" pitchFamily="34" charset="0"/>
            </a:endParaRPr>
          </a:p>
        </p:txBody>
      </p:sp>
      <p:sp>
        <p:nvSpPr>
          <p:cNvPr id="1032" name="Rectangle 8">
            <a:extLst>
              <a:ext uri="{FF2B5EF4-FFF2-40B4-BE49-F238E27FC236}">
                <a16:creationId xmlns:a16="http://schemas.microsoft.com/office/drawing/2014/main" id="{B76E6ED1-38E3-43AD-AABF-9BF1FAC955E0}"/>
              </a:ext>
            </a:extLst>
          </p:cNvPr>
          <p:cNvSpPr>
            <a:spLocks noChangeArrowheads="1"/>
          </p:cNvSpPr>
          <p:nvPr/>
        </p:nvSpPr>
        <p:spPr bwMode="gray">
          <a:xfrm>
            <a:off x="762000" y="89535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en-US" altLang="en-US">
              <a:latin typeface="Tahoma" panose="020B0604030504040204" pitchFamily="34" charset="0"/>
            </a:endParaRPr>
          </a:p>
        </p:txBody>
      </p:sp>
      <p:sp>
        <p:nvSpPr>
          <p:cNvPr id="1033" name="Rectangle 9">
            <a:extLst>
              <a:ext uri="{FF2B5EF4-FFF2-40B4-BE49-F238E27FC236}">
                <a16:creationId xmlns:a16="http://schemas.microsoft.com/office/drawing/2014/main" id="{EE3C8AC1-45E9-48FC-843B-8149F3185BFC}"/>
              </a:ext>
            </a:extLst>
          </p:cNvPr>
          <p:cNvSpPr>
            <a:spLocks noGrp="1" noChangeArrowheads="1"/>
          </p:cNvSpPr>
          <p:nvPr>
            <p:ph type="title"/>
          </p:nvPr>
        </p:nvSpPr>
        <p:spPr bwMode="auto">
          <a:xfrm>
            <a:off x="1066800" y="188913"/>
            <a:ext cx="78771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a:extLst>
              <a:ext uri="{FF2B5EF4-FFF2-40B4-BE49-F238E27FC236}">
                <a16:creationId xmlns:a16="http://schemas.microsoft.com/office/drawing/2014/main" id="{3D591763-8AB2-49C2-AE86-13B298EA5E72}"/>
              </a:ext>
            </a:extLst>
          </p:cNvPr>
          <p:cNvSpPr>
            <a:spLocks noGrp="1" noChangeArrowheads="1"/>
          </p:cNvSpPr>
          <p:nvPr>
            <p:ph type="body" idx="1"/>
          </p:nvPr>
        </p:nvSpPr>
        <p:spPr bwMode="auto">
          <a:xfrm>
            <a:off x="646113" y="1268413"/>
            <a:ext cx="8269287" cy="520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8827" name="Rectangle 11">
            <a:extLst>
              <a:ext uri="{FF2B5EF4-FFF2-40B4-BE49-F238E27FC236}">
                <a16:creationId xmlns:a16="http://schemas.microsoft.com/office/drawing/2014/main" id="{A86D61B9-CDD8-49E1-B1BF-0160BF9000E2}"/>
              </a:ext>
            </a:extLst>
          </p:cNvPr>
          <p:cNvSpPr>
            <a:spLocks noGrp="1" noChangeArrowheads="1"/>
          </p:cNvSpPr>
          <p:nvPr>
            <p:ph type="sldNum" sz="quarter" idx="4"/>
          </p:nvPr>
        </p:nvSpPr>
        <p:spPr bwMode="auto">
          <a:xfrm>
            <a:off x="49213" y="473075"/>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solidFill>
                  <a:schemeClr val="bg1"/>
                </a:solidFill>
                <a:latin typeface="+mn-lt"/>
              </a:defRPr>
            </a:lvl1pPr>
          </a:lstStyle>
          <a:p>
            <a:pPr>
              <a:defRPr/>
            </a:pPr>
            <a:fld id="{F09894FB-5910-448F-AE47-4C0D7097BBDF}" type="slidenum">
              <a:rPr lang="en-US" altLang="en-US"/>
              <a:pPr>
                <a:defRPr/>
              </a:pPr>
              <a:t>‹#›</a:t>
            </a:fld>
            <a:endParaRPr lang="en-US" alt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rtl="0" eaLnBrk="0" fontAlgn="base" hangingPunct="0">
        <a:spcBef>
          <a:spcPct val="0"/>
        </a:spcBef>
        <a:spcAft>
          <a:spcPct val="0"/>
        </a:spcAft>
        <a:defRPr sz="2400" kern="12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ahoma" panose="020B0604030504040204" pitchFamily="34" charset="0"/>
        </a:defRPr>
      </a:lvl2pPr>
      <a:lvl3pPr algn="l" rtl="0" eaLnBrk="0" fontAlgn="base" hangingPunct="0">
        <a:spcBef>
          <a:spcPct val="0"/>
        </a:spcBef>
        <a:spcAft>
          <a:spcPct val="0"/>
        </a:spcAft>
        <a:defRPr sz="2400">
          <a:solidFill>
            <a:schemeClr val="tx2"/>
          </a:solidFill>
          <a:latin typeface="Tahoma" panose="020B0604030504040204" pitchFamily="34" charset="0"/>
        </a:defRPr>
      </a:lvl3pPr>
      <a:lvl4pPr algn="l" rtl="0" eaLnBrk="0" fontAlgn="base" hangingPunct="0">
        <a:spcBef>
          <a:spcPct val="0"/>
        </a:spcBef>
        <a:spcAft>
          <a:spcPct val="0"/>
        </a:spcAft>
        <a:defRPr sz="2400">
          <a:solidFill>
            <a:schemeClr val="tx2"/>
          </a:solidFill>
          <a:latin typeface="Tahoma" panose="020B0604030504040204" pitchFamily="34" charset="0"/>
        </a:defRPr>
      </a:lvl4pPr>
      <a:lvl5pPr algn="l" rtl="0" eaLnBrk="0" fontAlgn="base" hangingPunct="0">
        <a:spcBef>
          <a:spcPct val="0"/>
        </a:spcBef>
        <a:spcAft>
          <a:spcPct val="0"/>
        </a:spcAft>
        <a:defRPr sz="2400">
          <a:solidFill>
            <a:schemeClr val="tx2"/>
          </a:solidFill>
          <a:latin typeface="Tahoma" panose="020B0604030504040204" pitchFamily="34" charset="0"/>
        </a:defRPr>
      </a:lvl5pPr>
      <a:lvl6pPr marL="457200" algn="l" rtl="0" fontAlgn="base">
        <a:spcBef>
          <a:spcPct val="0"/>
        </a:spcBef>
        <a:spcAft>
          <a:spcPct val="0"/>
        </a:spcAft>
        <a:defRPr sz="2400">
          <a:solidFill>
            <a:schemeClr val="tx2"/>
          </a:solidFill>
          <a:latin typeface="Tahoma" panose="020B0604030504040204" pitchFamily="34" charset="0"/>
        </a:defRPr>
      </a:lvl6pPr>
      <a:lvl7pPr marL="914400" algn="l" rtl="0" fontAlgn="base">
        <a:spcBef>
          <a:spcPct val="0"/>
        </a:spcBef>
        <a:spcAft>
          <a:spcPct val="0"/>
        </a:spcAft>
        <a:defRPr sz="2400">
          <a:solidFill>
            <a:schemeClr val="tx2"/>
          </a:solidFill>
          <a:latin typeface="Tahoma" panose="020B0604030504040204" pitchFamily="34" charset="0"/>
        </a:defRPr>
      </a:lvl7pPr>
      <a:lvl8pPr marL="1371600" algn="l" rtl="0" fontAlgn="base">
        <a:spcBef>
          <a:spcPct val="0"/>
        </a:spcBef>
        <a:spcAft>
          <a:spcPct val="0"/>
        </a:spcAft>
        <a:defRPr sz="2400">
          <a:solidFill>
            <a:schemeClr val="tx2"/>
          </a:solidFill>
          <a:latin typeface="Tahoma" panose="020B0604030504040204" pitchFamily="34" charset="0"/>
        </a:defRPr>
      </a:lvl8pPr>
      <a:lvl9pPr marL="1828800" algn="l" rtl="0" fontAlgn="base">
        <a:spcBef>
          <a:spcPct val="0"/>
        </a:spcBef>
        <a:spcAft>
          <a:spcPct val="0"/>
        </a:spcAft>
        <a:defRPr sz="2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50000"/>
        <a:buFont typeface="Wingdings" panose="05000000000000000000" pitchFamily="2" charset="2"/>
        <a:buChar char="n"/>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50000"/>
        <a:buFont typeface="Wingdings" panose="05000000000000000000" pitchFamily="2" charset="2"/>
        <a:buChar char="n"/>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wmf"/><Relationship Id="rId18" Type="http://schemas.openxmlformats.org/officeDocument/2006/relationships/image" Target="../media/image36.wmf"/><Relationship Id="rId3" Type="http://schemas.openxmlformats.org/officeDocument/2006/relationships/image" Target="../media/image21.wmf"/><Relationship Id="rId21" Type="http://schemas.openxmlformats.org/officeDocument/2006/relationships/image" Target="../media/image39.wmf"/><Relationship Id="rId7" Type="http://schemas.openxmlformats.org/officeDocument/2006/relationships/image" Target="../media/image25.wmf"/><Relationship Id="rId12" Type="http://schemas.openxmlformats.org/officeDocument/2006/relationships/image" Target="../media/image30.wmf"/><Relationship Id="rId17" Type="http://schemas.openxmlformats.org/officeDocument/2006/relationships/image" Target="../media/image35.wmf"/><Relationship Id="rId2" Type="http://schemas.openxmlformats.org/officeDocument/2006/relationships/notesSlide" Target="../notesSlides/notesSlide20.xml"/><Relationship Id="rId16" Type="http://schemas.openxmlformats.org/officeDocument/2006/relationships/image" Target="../media/image34.wmf"/><Relationship Id="rId20" Type="http://schemas.openxmlformats.org/officeDocument/2006/relationships/image" Target="../media/image38.wmf"/><Relationship Id="rId1" Type="http://schemas.openxmlformats.org/officeDocument/2006/relationships/slideLayout" Target="../slideLayouts/slideLayout6.xml"/><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23.wmf"/><Relationship Id="rId15" Type="http://schemas.openxmlformats.org/officeDocument/2006/relationships/image" Target="../media/image33.wmf"/><Relationship Id="rId10" Type="http://schemas.openxmlformats.org/officeDocument/2006/relationships/image" Target="../media/image28.wmf"/><Relationship Id="rId19" Type="http://schemas.openxmlformats.org/officeDocument/2006/relationships/image" Target="../media/image37.wmf"/><Relationship Id="rId4" Type="http://schemas.openxmlformats.org/officeDocument/2006/relationships/image" Target="../media/image22.wmf"/><Relationship Id="rId9" Type="http://schemas.openxmlformats.org/officeDocument/2006/relationships/image" Target="../media/image27.wmf"/><Relationship Id="rId14" Type="http://schemas.openxmlformats.org/officeDocument/2006/relationships/image" Target="../media/image3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50.wmf"/><Relationship Id="rId18" Type="http://schemas.openxmlformats.org/officeDocument/2006/relationships/image" Target="../media/image55.wmf"/><Relationship Id="rId3" Type="http://schemas.openxmlformats.org/officeDocument/2006/relationships/image" Target="../media/image40.wmf"/><Relationship Id="rId21" Type="http://schemas.openxmlformats.org/officeDocument/2006/relationships/image" Target="../media/image58.wmf"/><Relationship Id="rId7" Type="http://schemas.openxmlformats.org/officeDocument/2006/relationships/image" Target="../media/image44.wmf"/><Relationship Id="rId12" Type="http://schemas.openxmlformats.org/officeDocument/2006/relationships/image" Target="../media/image49.wmf"/><Relationship Id="rId17" Type="http://schemas.openxmlformats.org/officeDocument/2006/relationships/image" Target="../media/image54.wmf"/><Relationship Id="rId2" Type="http://schemas.openxmlformats.org/officeDocument/2006/relationships/notesSlide" Target="../notesSlides/notesSlide21.xml"/><Relationship Id="rId16" Type="http://schemas.openxmlformats.org/officeDocument/2006/relationships/image" Target="../media/image53.wmf"/><Relationship Id="rId20" Type="http://schemas.openxmlformats.org/officeDocument/2006/relationships/image" Target="../media/image57.wmf"/><Relationship Id="rId1" Type="http://schemas.openxmlformats.org/officeDocument/2006/relationships/slideLayout" Target="../slideLayouts/slideLayout6.xml"/><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5" Type="http://schemas.openxmlformats.org/officeDocument/2006/relationships/image" Target="../media/image52.wmf"/><Relationship Id="rId10" Type="http://schemas.openxmlformats.org/officeDocument/2006/relationships/image" Target="../media/image47.wmf"/><Relationship Id="rId19" Type="http://schemas.openxmlformats.org/officeDocument/2006/relationships/image" Target="../media/image56.wmf"/><Relationship Id="rId4" Type="http://schemas.openxmlformats.org/officeDocument/2006/relationships/image" Target="../media/image41.wmf"/><Relationship Id="rId9" Type="http://schemas.openxmlformats.org/officeDocument/2006/relationships/image" Target="../media/image46.wmf"/><Relationship Id="rId14" Type="http://schemas.openxmlformats.org/officeDocument/2006/relationships/image" Target="../media/image51.wmf"/></Relationships>
</file>

<file path=ppt/slides/_rels/slide31.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69.wmf"/><Relationship Id="rId18" Type="http://schemas.openxmlformats.org/officeDocument/2006/relationships/image" Target="../media/image74.wmf"/><Relationship Id="rId3" Type="http://schemas.openxmlformats.org/officeDocument/2006/relationships/image" Target="../media/image59.wmf"/><Relationship Id="rId21" Type="http://schemas.openxmlformats.org/officeDocument/2006/relationships/image" Target="../media/image77.wmf"/><Relationship Id="rId7" Type="http://schemas.openxmlformats.org/officeDocument/2006/relationships/image" Target="../media/image63.wmf"/><Relationship Id="rId12" Type="http://schemas.openxmlformats.org/officeDocument/2006/relationships/image" Target="../media/image68.wmf"/><Relationship Id="rId17" Type="http://schemas.openxmlformats.org/officeDocument/2006/relationships/image" Target="../media/image73.wmf"/><Relationship Id="rId2" Type="http://schemas.openxmlformats.org/officeDocument/2006/relationships/notesSlide" Target="../notesSlides/notesSlide22.xml"/><Relationship Id="rId16" Type="http://schemas.openxmlformats.org/officeDocument/2006/relationships/image" Target="../media/image72.wmf"/><Relationship Id="rId20" Type="http://schemas.openxmlformats.org/officeDocument/2006/relationships/image" Target="../media/image76.wmf"/><Relationship Id="rId1" Type="http://schemas.openxmlformats.org/officeDocument/2006/relationships/slideLayout" Target="../slideLayouts/slideLayout6.xml"/><Relationship Id="rId6" Type="http://schemas.openxmlformats.org/officeDocument/2006/relationships/image" Target="../media/image62.wmf"/><Relationship Id="rId11" Type="http://schemas.openxmlformats.org/officeDocument/2006/relationships/image" Target="../media/image67.wmf"/><Relationship Id="rId5" Type="http://schemas.openxmlformats.org/officeDocument/2006/relationships/image" Target="../media/image61.wmf"/><Relationship Id="rId15" Type="http://schemas.openxmlformats.org/officeDocument/2006/relationships/image" Target="../media/image71.wmf"/><Relationship Id="rId10" Type="http://schemas.openxmlformats.org/officeDocument/2006/relationships/image" Target="../media/image66.wmf"/><Relationship Id="rId19" Type="http://schemas.openxmlformats.org/officeDocument/2006/relationships/image" Target="../media/image75.wmf"/><Relationship Id="rId4" Type="http://schemas.openxmlformats.org/officeDocument/2006/relationships/image" Target="../media/image60.wmf"/><Relationship Id="rId9" Type="http://schemas.openxmlformats.org/officeDocument/2006/relationships/image" Target="../media/image65.wmf"/><Relationship Id="rId14" Type="http://schemas.openxmlformats.org/officeDocument/2006/relationships/image" Target="../media/image70.wmf"/></Relationships>
</file>

<file path=ppt/slides/_rels/slide32.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image" Target="../media/image42.wmf"/><Relationship Id="rId3" Type="http://schemas.openxmlformats.org/officeDocument/2006/relationships/image" Target="../media/image61.wmf"/><Relationship Id="rId7" Type="http://schemas.openxmlformats.org/officeDocument/2006/relationships/image" Target="../media/image53.wmf"/><Relationship Id="rId12" Type="http://schemas.openxmlformats.org/officeDocument/2006/relationships/image" Target="../media/image22.wm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3.wmf"/><Relationship Id="rId11" Type="http://schemas.openxmlformats.org/officeDocument/2006/relationships/image" Target="../media/image74.wmf"/><Relationship Id="rId5" Type="http://schemas.openxmlformats.org/officeDocument/2006/relationships/image" Target="../media/image21.wmf"/><Relationship Id="rId10" Type="http://schemas.openxmlformats.org/officeDocument/2006/relationships/image" Target="../media/image54.wmf"/><Relationship Id="rId4" Type="http://schemas.openxmlformats.org/officeDocument/2006/relationships/image" Target="../media/image41.wmf"/><Relationship Id="rId9" Type="http://schemas.openxmlformats.org/officeDocument/2006/relationships/image" Target="../media/image34.wmf"/><Relationship Id="rId14" Type="http://schemas.openxmlformats.org/officeDocument/2006/relationships/image" Target="../media/image62.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79.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7.bin"/><Relationship Id="rId5" Type="http://schemas.openxmlformats.org/officeDocument/2006/relationships/image" Target="../media/image78.emf"/><Relationship Id="rId4"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80.emf"/><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7.xml"/><Relationship Id="rId7" Type="http://schemas.openxmlformats.org/officeDocument/2006/relationships/image" Target="../media/image82.e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20.bin"/><Relationship Id="rId11" Type="http://schemas.openxmlformats.org/officeDocument/2006/relationships/image" Target="../media/image84.emf"/><Relationship Id="rId5" Type="http://schemas.openxmlformats.org/officeDocument/2006/relationships/image" Target="../media/image81.e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83.e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28.xml"/><Relationship Id="rId7" Type="http://schemas.openxmlformats.org/officeDocument/2006/relationships/image" Target="../media/image86.e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24.bin"/><Relationship Id="rId11" Type="http://schemas.openxmlformats.org/officeDocument/2006/relationships/image" Target="../media/image88.emf"/><Relationship Id="rId5" Type="http://schemas.openxmlformats.org/officeDocument/2006/relationships/image" Target="../media/image85.e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87.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9.xml"/><Relationship Id="rId7" Type="http://schemas.openxmlformats.org/officeDocument/2006/relationships/image" Target="../media/image90.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8.bin"/><Relationship Id="rId11" Type="http://schemas.openxmlformats.org/officeDocument/2006/relationships/image" Target="../media/image92.emf"/><Relationship Id="rId5" Type="http://schemas.openxmlformats.org/officeDocument/2006/relationships/image" Target="../media/image89.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91.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93.emf"/><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96.emf"/><Relationship Id="rId4" Type="http://schemas.openxmlformats.org/officeDocument/2006/relationships/image" Target="../media/image95.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97.emf"/><Relationship Id="rId4" Type="http://schemas.openxmlformats.org/officeDocument/2006/relationships/oleObject" Target="../embeddings/oleObject3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4582A2BB-1A9E-46E3-BA8C-39B50E665EA7}"/>
              </a:ext>
            </a:extLst>
          </p:cNvPr>
          <p:cNvSpPr>
            <a:spLocks noGrp="1" noChangeArrowheads="1"/>
          </p:cNvSpPr>
          <p:nvPr>
            <p:ph type="ctrTitle"/>
          </p:nvPr>
        </p:nvSpPr>
        <p:spPr/>
        <p:txBody>
          <a:bodyPr/>
          <a:lstStyle/>
          <a:p>
            <a:pPr eaLnBrk="1" hangingPunct="1"/>
            <a:br>
              <a:rPr lang="en-US" altLang="en-US"/>
            </a:br>
            <a:r>
              <a:rPr lang="en-US" altLang="en-US"/>
              <a:t>Age based stock assessment methods</a:t>
            </a:r>
          </a:p>
        </p:txBody>
      </p:sp>
      <p:sp>
        <p:nvSpPr>
          <p:cNvPr id="4099" name="Rectangle 5">
            <a:extLst>
              <a:ext uri="{FF2B5EF4-FFF2-40B4-BE49-F238E27FC236}">
                <a16:creationId xmlns:a16="http://schemas.microsoft.com/office/drawing/2014/main" id="{5490AD8E-AAFE-41F5-9D2B-90931ED14F88}"/>
              </a:ext>
            </a:extLst>
          </p:cNvPr>
          <p:cNvSpPr>
            <a:spLocks noGrp="1" noChangeArrowheads="1"/>
          </p:cNvSpPr>
          <p:nvPr>
            <p:ph type="subTitle" idx="1"/>
          </p:nvPr>
        </p:nvSpPr>
        <p:spPr/>
        <p:txBody>
          <a:bodyPr/>
          <a:lstStyle/>
          <a:p>
            <a:pPr eaLnBrk="1" hangingPunct="1"/>
            <a:r>
              <a:rPr lang="en-US" altLang="en-US"/>
              <a:t>Einar Hjörleifsson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02346FD-4759-48D3-B6FA-73354720ED9B}"/>
              </a:ext>
            </a:extLst>
          </p:cNvPr>
          <p:cNvSpPr>
            <a:spLocks noGrp="1"/>
          </p:cNvSpPr>
          <p:nvPr>
            <p:ph type="sldNum" sz="quarter" idx="10"/>
          </p:nvPr>
        </p:nvSpPr>
        <p:spPr/>
        <p:txBody>
          <a:bodyPr/>
          <a:lstStyle/>
          <a:p>
            <a:pPr>
              <a:defRPr/>
            </a:pPr>
            <a:fld id="{A692E0DC-112E-4045-9882-C9B3F3CC94C5}" type="slidenum">
              <a:rPr lang="en-US" altLang="en-US"/>
              <a:pPr>
                <a:defRPr/>
              </a:pPr>
              <a:t>10</a:t>
            </a:fld>
            <a:endParaRPr lang="en-US" altLang="en-US">
              <a:solidFill>
                <a:schemeClr val="tx1"/>
              </a:solidFill>
            </a:endParaRPr>
          </a:p>
        </p:txBody>
      </p:sp>
      <p:pic>
        <p:nvPicPr>
          <p:cNvPr id="16387" name="Picture 5">
            <a:extLst>
              <a:ext uri="{FF2B5EF4-FFF2-40B4-BE49-F238E27FC236}">
                <a16:creationId xmlns:a16="http://schemas.microsoft.com/office/drawing/2014/main" id="{5DE9A6C7-C399-4B2B-9B1A-C94B9051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6988"/>
            <a:ext cx="10245726" cy="79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4">
            <a:extLst>
              <a:ext uri="{FF2B5EF4-FFF2-40B4-BE49-F238E27FC236}">
                <a16:creationId xmlns:a16="http://schemas.microsoft.com/office/drawing/2014/main" id="{87256911-4828-4429-B9BE-DEC7B376124A}"/>
              </a:ext>
            </a:extLst>
          </p:cNvPr>
          <p:cNvSpPr>
            <a:spLocks noGrp="1" noChangeArrowheads="1"/>
          </p:cNvSpPr>
          <p:nvPr>
            <p:ph type="title"/>
          </p:nvPr>
        </p:nvSpPr>
        <p:spPr/>
        <p:txBody>
          <a:bodyPr/>
          <a:lstStyle/>
          <a:p>
            <a:pPr eaLnBrk="1" hangingPunct="1"/>
            <a:r>
              <a:rPr lang="en-US" altLang="en-US"/>
              <a:t>Sampling of catches need to reflect the actual fisheries</a:t>
            </a:r>
          </a:p>
        </p:txBody>
      </p:sp>
      <p:sp>
        <p:nvSpPr>
          <p:cNvPr id="16389" name="Text Box 6">
            <a:extLst>
              <a:ext uri="{FF2B5EF4-FFF2-40B4-BE49-F238E27FC236}">
                <a16:creationId xmlns:a16="http://schemas.microsoft.com/office/drawing/2014/main" id="{B3BCD8DB-8445-498A-9707-D727A313AD74}"/>
              </a:ext>
            </a:extLst>
          </p:cNvPr>
          <p:cNvSpPr txBox="1">
            <a:spLocks noChangeArrowheads="1"/>
          </p:cNvSpPr>
          <p:nvPr/>
        </p:nvSpPr>
        <p:spPr bwMode="auto">
          <a:xfrm>
            <a:off x="73025" y="5519738"/>
            <a:ext cx="2627313" cy="6397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b="1">
                <a:latin typeface="Tahoma" panose="020B0604030504040204" pitchFamily="34" charset="0"/>
              </a:rPr>
              <a:t>Annual sampling:</a:t>
            </a:r>
          </a:p>
          <a:p>
            <a:pPr eaLnBrk="1" hangingPunct="1"/>
            <a:r>
              <a:rPr lang="en-US" altLang="en-US" sz="1200" b="1">
                <a:latin typeface="Tahoma" panose="020B0604030504040204" pitchFamily="34" charset="0"/>
              </a:rPr>
              <a:t>    500.000 length measures</a:t>
            </a:r>
          </a:p>
          <a:p>
            <a:pPr eaLnBrk="1" hangingPunct="1"/>
            <a:r>
              <a:rPr lang="en-US" altLang="en-US" sz="1200" b="1">
                <a:latin typeface="Tahoma" panose="020B0604030504040204" pitchFamily="34" charset="0"/>
              </a:rPr>
              <a:t>      20.000 age estimations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F8E9B8CA-2C28-41C7-82B0-F2CEF64AD3C2}"/>
              </a:ext>
            </a:extLst>
          </p:cNvPr>
          <p:cNvSpPr>
            <a:spLocks noGrp="1"/>
          </p:cNvSpPr>
          <p:nvPr>
            <p:ph type="sldNum" sz="quarter" idx="10"/>
          </p:nvPr>
        </p:nvSpPr>
        <p:spPr/>
        <p:txBody>
          <a:bodyPr/>
          <a:lstStyle/>
          <a:p>
            <a:pPr>
              <a:defRPr/>
            </a:pPr>
            <a:fld id="{871DC742-96C6-44D9-AB33-3343AB89903A}" type="slidenum">
              <a:rPr lang="en-US" altLang="en-US"/>
              <a:pPr>
                <a:defRPr/>
              </a:pPr>
              <a:t>11</a:t>
            </a:fld>
            <a:endParaRPr lang="en-US" altLang="en-US">
              <a:solidFill>
                <a:schemeClr val="tx1"/>
              </a:solidFill>
            </a:endParaRPr>
          </a:p>
        </p:txBody>
      </p:sp>
      <p:sp>
        <p:nvSpPr>
          <p:cNvPr id="17411" name="Rectangle 2">
            <a:extLst>
              <a:ext uri="{FF2B5EF4-FFF2-40B4-BE49-F238E27FC236}">
                <a16:creationId xmlns:a16="http://schemas.microsoft.com/office/drawing/2014/main" id="{764324A0-24F2-4877-AD37-E0747A4AC98E}"/>
              </a:ext>
            </a:extLst>
          </p:cNvPr>
          <p:cNvSpPr>
            <a:spLocks noGrp="1" noChangeArrowheads="1"/>
          </p:cNvSpPr>
          <p:nvPr>
            <p:ph type="title"/>
          </p:nvPr>
        </p:nvSpPr>
        <p:spPr/>
        <p:txBody>
          <a:bodyPr/>
          <a:lstStyle/>
          <a:p>
            <a:pPr eaLnBrk="1" hangingPunct="1"/>
            <a:r>
              <a:rPr lang="en-US" altLang="en-US" sz="2000"/>
              <a:t>iCod: Annual sampling from catches and age composition</a:t>
            </a:r>
          </a:p>
        </p:txBody>
      </p:sp>
      <p:sp>
        <p:nvSpPr>
          <p:cNvPr id="17412" name="Text Box 7">
            <a:extLst>
              <a:ext uri="{FF2B5EF4-FFF2-40B4-BE49-F238E27FC236}">
                <a16:creationId xmlns:a16="http://schemas.microsoft.com/office/drawing/2014/main" id="{242C1948-0419-4F56-BFFC-668125738DB0}"/>
              </a:ext>
            </a:extLst>
          </p:cNvPr>
          <p:cNvSpPr txBox="1">
            <a:spLocks noChangeArrowheads="1"/>
          </p:cNvSpPr>
          <p:nvPr/>
        </p:nvSpPr>
        <p:spPr bwMode="auto">
          <a:xfrm>
            <a:off x="395288" y="2913063"/>
            <a:ext cx="3503612"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b="1">
                <a:latin typeface="Tahoma" panose="020B0604030504040204" pitchFamily="34" charset="0"/>
              </a:rPr>
              <a:t>Catch composition in 2006:</a:t>
            </a:r>
            <a:br>
              <a:rPr lang="en-US" altLang="en-US" sz="1600" b="1">
                <a:latin typeface="Tahoma" panose="020B0604030504040204" pitchFamily="34" charset="0"/>
              </a:rPr>
            </a:br>
            <a:r>
              <a:rPr lang="en-US" altLang="en-US" sz="1600" b="1">
                <a:latin typeface="Tahoma" panose="020B0604030504040204" pitchFamily="34" charset="0"/>
              </a:rPr>
              <a:t>Annual landings is known.</a:t>
            </a:r>
          </a:p>
          <a:p>
            <a:pPr eaLnBrk="1" hangingPunct="1"/>
            <a:r>
              <a:rPr lang="en-US" altLang="en-US" sz="1600" b="1">
                <a:latin typeface="Tahoma" panose="020B0604030504040204" pitchFamily="34" charset="0"/>
              </a:rPr>
              <a:t>By sampling the catch composition (length and age) one can split the annual landings into landings by age groups.</a:t>
            </a:r>
          </a:p>
        </p:txBody>
      </p:sp>
      <p:graphicFrame>
        <p:nvGraphicFramePr>
          <p:cNvPr id="17413" name="Object 3">
            <a:extLst>
              <a:ext uri="{FF2B5EF4-FFF2-40B4-BE49-F238E27FC236}">
                <a16:creationId xmlns:a16="http://schemas.microsoft.com/office/drawing/2014/main" id="{B0E39F2E-F9B0-4C10-B986-A81A836B4DC8}"/>
              </a:ext>
            </a:extLst>
          </p:cNvPr>
          <p:cNvGraphicFramePr>
            <a:graphicFrameLocks noChangeAspect="1"/>
          </p:cNvGraphicFramePr>
          <p:nvPr/>
        </p:nvGraphicFramePr>
        <p:xfrm>
          <a:off x="4500563" y="2768600"/>
          <a:ext cx="3954462" cy="2316163"/>
        </p:xfrm>
        <a:graphic>
          <a:graphicData uri="http://schemas.openxmlformats.org/presentationml/2006/ole">
            <mc:AlternateContent xmlns:mc="http://schemas.openxmlformats.org/markup-compatibility/2006">
              <mc:Choice xmlns:v="urn:schemas-microsoft-com:vml" Requires="v">
                <p:oleObj spid="_x0000_s17414" name="Chart" r:id="rId4" imgW="7219811" imgH="4210235" progId="MSGraph.Chart.8">
                  <p:embed followColorScheme="full"/>
                </p:oleObj>
              </mc:Choice>
              <mc:Fallback>
                <p:oleObj name="Chart" r:id="rId4" imgW="7219811" imgH="421023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768600"/>
                        <a:ext cx="3954462"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9E6397F-9CEA-4334-96EC-F16DDCD14CA0}"/>
              </a:ext>
            </a:extLst>
          </p:cNvPr>
          <p:cNvSpPr>
            <a:spLocks noGrp="1"/>
          </p:cNvSpPr>
          <p:nvPr>
            <p:ph type="sldNum" sz="quarter" idx="10"/>
          </p:nvPr>
        </p:nvSpPr>
        <p:spPr/>
        <p:txBody>
          <a:bodyPr/>
          <a:lstStyle/>
          <a:p>
            <a:pPr>
              <a:defRPr/>
            </a:pPr>
            <a:fld id="{8747DE44-4979-4575-AB05-E72AC1C4EBE1}" type="slidenum">
              <a:rPr lang="en-US" altLang="en-US"/>
              <a:pPr>
                <a:defRPr/>
              </a:pPr>
              <a:t>12</a:t>
            </a:fld>
            <a:endParaRPr lang="en-US" altLang="en-US">
              <a:solidFill>
                <a:schemeClr val="tx1"/>
              </a:solidFill>
            </a:endParaRPr>
          </a:p>
        </p:txBody>
      </p:sp>
      <p:sp>
        <p:nvSpPr>
          <p:cNvPr id="19459" name="Rectangle 2">
            <a:extLst>
              <a:ext uri="{FF2B5EF4-FFF2-40B4-BE49-F238E27FC236}">
                <a16:creationId xmlns:a16="http://schemas.microsoft.com/office/drawing/2014/main" id="{80A84C96-91B4-40F6-B736-A0609CA4A3F5}"/>
              </a:ext>
            </a:extLst>
          </p:cNvPr>
          <p:cNvSpPr>
            <a:spLocks noGrp="1" noChangeArrowheads="1"/>
          </p:cNvSpPr>
          <p:nvPr>
            <p:ph type="title"/>
          </p:nvPr>
        </p:nvSpPr>
        <p:spPr/>
        <p:txBody>
          <a:bodyPr/>
          <a:lstStyle/>
          <a:p>
            <a:pPr eaLnBrk="1" hangingPunct="1"/>
            <a:r>
              <a:rPr lang="en-US" altLang="en-US"/>
              <a:t>Age disaggregated catches 1982-2006 in kt</a:t>
            </a:r>
          </a:p>
        </p:txBody>
      </p:sp>
      <p:graphicFrame>
        <p:nvGraphicFramePr>
          <p:cNvPr id="19460" name="Object 3">
            <a:extLst>
              <a:ext uri="{FF2B5EF4-FFF2-40B4-BE49-F238E27FC236}">
                <a16:creationId xmlns:a16="http://schemas.microsoft.com/office/drawing/2014/main" id="{4EB0548A-3B31-4357-822F-B14D1424DA81}"/>
              </a:ext>
            </a:extLst>
          </p:cNvPr>
          <p:cNvGraphicFramePr>
            <a:graphicFrameLocks/>
          </p:cNvGraphicFramePr>
          <p:nvPr/>
        </p:nvGraphicFramePr>
        <p:xfrm>
          <a:off x="828675" y="990600"/>
          <a:ext cx="8029575" cy="5800725"/>
        </p:xfrm>
        <a:graphic>
          <a:graphicData uri="http://schemas.openxmlformats.org/presentationml/2006/ole">
            <mc:AlternateContent xmlns:mc="http://schemas.openxmlformats.org/markup-compatibility/2006">
              <mc:Choice xmlns:v="urn:schemas-microsoft-com:vml" Requires="v">
                <p:oleObj spid="_x0000_s19465" name="Worksheet" r:id="rId4" imgW="8039308" imgH="5810435" progId="Excel.Sheet.8">
                  <p:embed/>
                </p:oleObj>
              </mc:Choice>
              <mc:Fallback>
                <p:oleObj name="Worksheet" r:id="rId4" imgW="8039308" imgH="5810435"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 y="990600"/>
                        <a:ext cx="8029575"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5156" name="Rectangle 4">
            <a:extLst>
              <a:ext uri="{FF2B5EF4-FFF2-40B4-BE49-F238E27FC236}">
                <a16:creationId xmlns:a16="http://schemas.microsoft.com/office/drawing/2014/main" id="{B236904D-9D27-4473-84A9-53F6713969B5}"/>
              </a:ext>
            </a:extLst>
          </p:cNvPr>
          <p:cNvSpPr>
            <a:spLocks noChangeArrowheads="1"/>
          </p:cNvSpPr>
          <p:nvPr/>
        </p:nvSpPr>
        <p:spPr bwMode="auto">
          <a:xfrm>
            <a:off x="5219700" y="1023938"/>
            <a:ext cx="504825" cy="580548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945161" name="Group 9">
            <a:extLst>
              <a:ext uri="{FF2B5EF4-FFF2-40B4-BE49-F238E27FC236}">
                <a16:creationId xmlns:a16="http://schemas.microsoft.com/office/drawing/2014/main" id="{2FBB2BA6-7CF1-4539-882C-9DBFA187A90F}"/>
              </a:ext>
            </a:extLst>
          </p:cNvPr>
          <p:cNvGrpSpPr>
            <a:grpSpLocks/>
          </p:cNvGrpSpPr>
          <p:nvPr/>
        </p:nvGrpSpPr>
        <p:grpSpPr bwMode="auto">
          <a:xfrm>
            <a:off x="2201863" y="6126163"/>
            <a:ext cx="6762750" cy="336550"/>
            <a:chOff x="1387" y="3859"/>
            <a:chExt cx="4260" cy="212"/>
          </a:xfrm>
        </p:grpSpPr>
        <p:sp>
          <p:nvSpPr>
            <p:cNvPr id="19463" name="Rectangle 7">
              <a:extLst>
                <a:ext uri="{FF2B5EF4-FFF2-40B4-BE49-F238E27FC236}">
                  <a16:creationId xmlns:a16="http://schemas.microsoft.com/office/drawing/2014/main" id="{35451B4C-2FDC-4F84-B08C-DE672D7843E4}"/>
                </a:ext>
              </a:extLst>
            </p:cNvPr>
            <p:cNvSpPr>
              <a:spLocks noChangeArrowheads="1"/>
            </p:cNvSpPr>
            <p:nvPr/>
          </p:nvSpPr>
          <p:spPr bwMode="auto">
            <a:xfrm>
              <a:off x="1387" y="3905"/>
              <a:ext cx="4260" cy="14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64" name="Text Box 8">
              <a:extLst>
                <a:ext uri="{FF2B5EF4-FFF2-40B4-BE49-F238E27FC236}">
                  <a16:creationId xmlns:a16="http://schemas.microsoft.com/office/drawing/2014/main" id="{9C5B3CC5-2EEB-42B9-8BC6-44C321D6134D}"/>
                </a:ext>
              </a:extLst>
            </p:cNvPr>
            <p:cNvSpPr txBox="1">
              <a:spLocks noChangeArrowheads="1"/>
            </p:cNvSpPr>
            <p:nvPr/>
          </p:nvSpPr>
          <p:spPr bwMode="auto">
            <a:xfrm>
              <a:off x="5114" y="3859"/>
              <a:ext cx="2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solidFill>
                    <a:schemeClr val="hlink"/>
                  </a:solidFill>
                  <a:latin typeface="Tahoma" panose="020B0604030504040204" pitchFamily="34" charset="0"/>
                </a:rPr>
                <a:t>=</a:t>
              </a:r>
              <a:endParaRPr lang="en-US" altLang="en-US" sz="1600" b="1">
                <a:solidFill>
                  <a:schemeClr val="hlink"/>
                </a:solidFill>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45161"/>
                                        </p:tgtEl>
                                        <p:attrNameLst>
                                          <p:attrName>style.visibility</p:attrName>
                                        </p:attrNameLst>
                                      </p:cBhvr>
                                      <p:to>
                                        <p:strVal val="visible"/>
                                      </p:to>
                                    </p:set>
                                    <p:anim calcmode="lin" valueType="num">
                                      <p:cBhvr additive="base">
                                        <p:cTn id="7" dur="500" fill="hold"/>
                                        <p:tgtEl>
                                          <p:spTgt spid="945161"/>
                                        </p:tgtEl>
                                        <p:attrNameLst>
                                          <p:attrName>ppt_x</p:attrName>
                                        </p:attrNameLst>
                                      </p:cBhvr>
                                      <p:tavLst>
                                        <p:tav tm="0">
                                          <p:val>
                                            <p:strVal val="0-#ppt_w/2"/>
                                          </p:val>
                                        </p:tav>
                                        <p:tav tm="100000">
                                          <p:val>
                                            <p:strVal val="#ppt_x"/>
                                          </p:val>
                                        </p:tav>
                                      </p:tavLst>
                                    </p:anim>
                                    <p:anim calcmode="lin" valueType="num">
                                      <p:cBhvr additive="base">
                                        <p:cTn id="8" dur="500" fill="hold"/>
                                        <p:tgtEl>
                                          <p:spTgt spid="94516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45161"/>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945156"/>
                                        </p:tgtEl>
                                        <p:attrNameLst>
                                          <p:attrName>style.visibility</p:attrName>
                                        </p:attrNameLst>
                                      </p:cBhvr>
                                      <p:to>
                                        <p:strVal val="visible"/>
                                      </p:to>
                                    </p:set>
                                    <p:anim calcmode="lin" valueType="num">
                                      <p:cBhvr additive="base">
                                        <p:cTn id="13" dur="500" fill="hold"/>
                                        <p:tgtEl>
                                          <p:spTgt spid="945156"/>
                                        </p:tgtEl>
                                        <p:attrNameLst>
                                          <p:attrName>ppt_x</p:attrName>
                                        </p:attrNameLst>
                                      </p:cBhvr>
                                      <p:tavLst>
                                        <p:tav tm="0">
                                          <p:val>
                                            <p:strVal val="#ppt_x"/>
                                          </p:val>
                                        </p:tav>
                                        <p:tav tm="100000">
                                          <p:val>
                                            <p:strVal val="#ppt_x"/>
                                          </p:val>
                                        </p:tav>
                                      </p:tavLst>
                                    </p:anim>
                                    <p:anim calcmode="lin" valueType="num">
                                      <p:cBhvr additive="base">
                                        <p:cTn id="14" dur="500" fill="hold"/>
                                        <p:tgtEl>
                                          <p:spTgt spid="9451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606AADCB-C66C-4CCF-BEBB-0FEBB18F4E5A}"/>
              </a:ext>
            </a:extLst>
          </p:cNvPr>
          <p:cNvSpPr>
            <a:spLocks noGrp="1"/>
          </p:cNvSpPr>
          <p:nvPr>
            <p:ph type="sldNum" sz="quarter" idx="10"/>
          </p:nvPr>
        </p:nvSpPr>
        <p:spPr/>
        <p:txBody>
          <a:bodyPr/>
          <a:lstStyle/>
          <a:p>
            <a:pPr>
              <a:defRPr/>
            </a:pPr>
            <a:fld id="{CE04D3C3-9F90-4DFB-BB30-82A872BB9BFA}" type="slidenum">
              <a:rPr lang="en-US" altLang="en-US"/>
              <a:pPr>
                <a:defRPr/>
              </a:pPr>
              <a:t>13</a:t>
            </a:fld>
            <a:endParaRPr lang="en-US" altLang="en-US">
              <a:solidFill>
                <a:schemeClr val="tx1"/>
              </a:solidFill>
            </a:endParaRPr>
          </a:p>
        </p:txBody>
      </p:sp>
      <p:sp>
        <p:nvSpPr>
          <p:cNvPr id="21507" name="Rectangle 2">
            <a:extLst>
              <a:ext uri="{FF2B5EF4-FFF2-40B4-BE49-F238E27FC236}">
                <a16:creationId xmlns:a16="http://schemas.microsoft.com/office/drawing/2014/main" id="{19843929-C17F-4CBB-933D-71683C01E8A8}"/>
              </a:ext>
            </a:extLst>
          </p:cNvPr>
          <p:cNvSpPr>
            <a:spLocks noGrp="1" noChangeArrowheads="1"/>
          </p:cNvSpPr>
          <p:nvPr>
            <p:ph type="title"/>
          </p:nvPr>
        </p:nvSpPr>
        <p:spPr/>
        <p:txBody>
          <a:bodyPr/>
          <a:lstStyle/>
          <a:p>
            <a:pPr eaLnBrk="1" hangingPunct="1"/>
            <a:r>
              <a:rPr lang="en-US" altLang="en-US"/>
              <a:t>Total yield and the yield of 5 year olds</a:t>
            </a:r>
          </a:p>
        </p:txBody>
      </p:sp>
      <p:graphicFrame>
        <p:nvGraphicFramePr>
          <p:cNvPr id="21508" name="Object 3">
            <a:extLst>
              <a:ext uri="{FF2B5EF4-FFF2-40B4-BE49-F238E27FC236}">
                <a16:creationId xmlns:a16="http://schemas.microsoft.com/office/drawing/2014/main" id="{D8E8A6CA-0F1B-485E-BA89-985E00C87E05}"/>
              </a:ext>
            </a:extLst>
          </p:cNvPr>
          <p:cNvGraphicFramePr>
            <a:graphicFrameLocks noChangeAspect="1"/>
          </p:cNvGraphicFramePr>
          <p:nvPr>
            <p:ph idx="1"/>
          </p:nvPr>
        </p:nvGraphicFramePr>
        <p:xfrm>
          <a:off x="681038" y="1268413"/>
          <a:ext cx="8197850" cy="5208587"/>
        </p:xfrm>
        <a:graphic>
          <a:graphicData uri="http://schemas.openxmlformats.org/presentationml/2006/ole">
            <mc:AlternateContent xmlns:mc="http://schemas.openxmlformats.org/markup-compatibility/2006">
              <mc:Choice xmlns:v="urn:schemas-microsoft-com:vml" Requires="v">
                <p:oleObj spid="_x0000_s21516" name="Chart" r:id="rId4" imgW="6686411" imgH="4248104" progId="MSGraph.Chart.8">
                  <p:embed followColorScheme="full"/>
                </p:oleObj>
              </mc:Choice>
              <mc:Fallback>
                <p:oleObj name="Chart" r:id="rId4" imgW="6686411" imgH="424810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268413"/>
                        <a:ext cx="8197850" cy="52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509" name="Text Box 15">
            <a:extLst>
              <a:ext uri="{FF2B5EF4-FFF2-40B4-BE49-F238E27FC236}">
                <a16:creationId xmlns:a16="http://schemas.microsoft.com/office/drawing/2014/main" id="{0B1E9704-4128-4657-A735-F7D775D745CE}"/>
              </a:ext>
            </a:extLst>
          </p:cNvPr>
          <p:cNvSpPr txBox="1">
            <a:spLocks noChangeArrowheads="1"/>
          </p:cNvSpPr>
          <p:nvPr/>
        </p:nvSpPr>
        <p:spPr bwMode="auto">
          <a:xfrm>
            <a:off x="2627313" y="981075"/>
            <a:ext cx="30241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5 year old fish: 65-75 cm long</a:t>
            </a:r>
          </a:p>
        </p:txBody>
      </p:sp>
      <p:grpSp>
        <p:nvGrpSpPr>
          <p:cNvPr id="932882" name="Group 18">
            <a:extLst>
              <a:ext uri="{FF2B5EF4-FFF2-40B4-BE49-F238E27FC236}">
                <a16:creationId xmlns:a16="http://schemas.microsoft.com/office/drawing/2014/main" id="{4A34C54C-FA13-4E4B-85AD-273BC8F67417}"/>
              </a:ext>
            </a:extLst>
          </p:cNvPr>
          <p:cNvGrpSpPr>
            <a:grpSpLocks/>
          </p:cNvGrpSpPr>
          <p:nvPr/>
        </p:nvGrpSpPr>
        <p:grpSpPr bwMode="auto">
          <a:xfrm>
            <a:off x="6372225" y="1700213"/>
            <a:ext cx="2376488" cy="4081462"/>
            <a:chOff x="4014" y="1071"/>
            <a:chExt cx="1497" cy="2571"/>
          </a:xfrm>
        </p:grpSpPr>
        <p:grpSp>
          <p:nvGrpSpPr>
            <p:cNvPr id="21512" name="Group 16">
              <a:extLst>
                <a:ext uri="{FF2B5EF4-FFF2-40B4-BE49-F238E27FC236}">
                  <a16:creationId xmlns:a16="http://schemas.microsoft.com/office/drawing/2014/main" id="{03BF3457-176F-455E-BFE9-B3E052C0EB9A}"/>
                </a:ext>
              </a:extLst>
            </p:cNvPr>
            <p:cNvGrpSpPr>
              <a:grpSpLocks/>
            </p:cNvGrpSpPr>
            <p:nvPr/>
          </p:nvGrpSpPr>
          <p:grpSpPr bwMode="auto">
            <a:xfrm>
              <a:off x="4014" y="1071"/>
              <a:ext cx="1497" cy="2571"/>
              <a:chOff x="4014" y="1071"/>
              <a:chExt cx="1497" cy="2571"/>
            </a:xfrm>
          </p:grpSpPr>
          <p:sp>
            <p:nvSpPr>
              <p:cNvPr id="21514" name="Oval 13">
                <a:extLst>
                  <a:ext uri="{FF2B5EF4-FFF2-40B4-BE49-F238E27FC236}">
                    <a16:creationId xmlns:a16="http://schemas.microsoft.com/office/drawing/2014/main" id="{D5A6CE84-7333-4C1D-A0F4-F67491BD6042}"/>
                  </a:ext>
                </a:extLst>
              </p:cNvPr>
              <p:cNvSpPr>
                <a:spLocks noChangeArrowheads="1"/>
              </p:cNvSpPr>
              <p:nvPr/>
            </p:nvSpPr>
            <p:spPr bwMode="auto">
              <a:xfrm>
                <a:off x="4936" y="3415"/>
                <a:ext cx="227" cy="227"/>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15" name="Text Box 14">
                <a:extLst>
                  <a:ext uri="{FF2B5EF4-FFF2-40B4-BE49-F238E27FC236}">
                    <a16:creationId xmlns:a16="http://schemas.microsoft.com/office/drawing/2014/main" id="{8B75FED9-AA2A-4155-8E0C-274A062BB970}"/>
                  </a:ext>
                </a:extLst>
              </p:cNvPr>
              <p:cNvSpPr txBox="1">
                <a:spLocks noChangeArrowheads="1"/>
              </p:cNvSpPr>
              <p:nvPr/>
            </p:nvSpPr>
            <p:spPr bwMode="auto">
              <a:xfrm>
                <a:off x="4014" y="1071"/>
                <a:ext cx="1497" cy="4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b="1">
                    <a:solidFill>
                      <a:schemeClr val="hlink"/>
                    </a:solidFill>
                    <a:latin typeface="Tahoma" panose="020B0604030504040204" pitchFamily="34" charset="0"/>
                  </a:rPr>
                  <a:t>Food for thought: Yield of 5 year olds in 2006 at an all time historic low.</a:t>
                </a:r>
              </a:p>
            </p:txBody>
          </p:sp>
        </p:grpSp>
        <p:sp>
          <p:nvSpPr>
            <p:cNvPr id="21513" name="Line 17">
              <a:extLst>
                <a:ext uri="{FF2B5EF4-FFF2-40B4-BE49-F238E27FC236}">
                  <a16:creationId xmlns:a16="http://schemas.microsoft.com/office/drawing/2014/main" id="{91E20307-3A60-49BD-84FA-C858CD3C31C2}"/>
                </a:ext>
              </a:extLst>
            </p:cNvPr>
            <p:cNvSpPr>
              <a:spLocks noChangeShapeType="1"/>
            </p:cNvSpPr>
            <p:nvPr/>
          </p:nvSpPr>
          <p:spPr bwMode="auto">
            <a:xfrm>
              <a:off x="5048" y="1570"/>
              <a:ext cx="0" cy="1769"/>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32886" name="Text Box 22">
            <a:extLst>
              <a:ext uri="{FF2B5EF4-FFF2-40B4-BE49-F238E27FC236}">
                <a16:creationId xmlns:a16="http://schemas.microsoft.com/office/drawing/2014/main" id="{B3AE3747-F8EC-4A56-A7C0-7CA69AB3F21E}"/>
              </a:ext>
            </a:extLst>
          </p:cNvPr>
          <p:cNvSpPr txBox="1">
            <a:spLocks noChangeArrowheads="1"/>
          </p:cNvSpPr>
          <p:nvPr/>
        </p:nvSpPr>
        <p:spPr bwMode="auto">
          <a:xfrm>
            <a:off x="6588125" y="115888"/>
            <a:ext cx="2376488" cy="1155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b="1">
                <a:latin typeface="Tahoma" panose="020B0604030504040204" pitchFamily="34" charset="0"/>
              </a:rPr>
              <a:t>Interannual changes in catch of 5 year olds much greater than changes in total landings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nodeType="clickEffect">
                                  <p:stCondLst>
                                    <p:cond delay="0"/>
                                  </p:stCondLst>
                                  <p:childTnLst>
                                    <p:set>
                                      <p:cBhvr>
                                        <p:cTn id="10" dur="1" fill="hold">
                                          <p:stCondLst>
                                            <p:cond delay="0"/>
                                          </p:stCondLst>
                                        </p:cTn>
                                        <p:tgtEl>
                                          <p:spTgt spid="932882"/>
                                        </p:tgtEl>
                                        <p:attrNameLst>
                                          <p:attrName>style.visibility</p:attrName>
                                        </p:attrNameLst>
                                      </p:cBhvr>
                                      <p:to>
                                        <p:strVal val="visible"/>
                                      </p:to>
                                    </p:set>
                                    <p:anim calcmode="lin" valueType="num">
                                      <p:cBhvr additive="base">
                                        <p:cTn id="11" dur="500" fill="hold"/>
                                        <p:tgtEl>
                                          <p:spTgt spid="932882"/>
                                        </p:tgtEl>
                                        <p:attrNameLst>
                                          <p:attrName>ppt_x</p:attrName>
                                        </p:attrNameLst>
                                      </p:cBhvr>
                                      <p:tavLst>
                                        <p:tav tm="0">
                                          <p:val>
                                            <p:strVal val="#ppt_x"/>
                                          </p:val>
                                        </p:tav>
                                        <p:tav tm="100000">
                                          <p:val>
                                            <p:strVal val="#ppt_x"/>
                                          </p:val>
                                        </p:tav>
                                      </p:tavLst>
                                    </p:anim>
                                    <p:anim calcmode="lin" valueType="num">
                                      <p:cBhvr additive="base">
                                        <p:cTn id="12" dur="500" fill="hold"/>
                                        <p:tgtEl>
                                          <p:spTgt spid="9328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49137CA-2FDF-4A16-A30D-D9B843B5C1E8}"/>
              </a:ext>
            </a:extLst>
          </p:cNvPr>
          <p:cNvSpPr>
            <a:spLocks noGrp="1"/>
          </p:cNvSpPr>
          <p:nvPr>
            <p:ph type="sldNum" sz="quarter" idx="10"/>
          </p:nvPr>
        </p:nvSpPr>
        <p:spPr/>
        <p:txBody>
          <a:bodyPr/>
          <a:lstStyle/>
          <a:p>
            <a:pPr>
              <a:defRPr/>
            </a:pPr>
            <a:fld id="{D6306155-F48F-4168-9825-E7CB8CB6A97D}" type="slidenum">
              <a:rPr lang="en-US" altLang="en-US"/>
              <a:pPr>
                <a:defRPr/>
              </a:pPr>
              <a:t>14</a:t>
            </a:fld>
            <a:endParaRPr lang="en-US" altLang="en-US">
              <a:solidFill>
                <a:schemeClr val="tx1"/>
              </a:solidFill>
            </a:endParaRPr>
          </a:p>
        </p:txBody>
      </p:sp>
      <p:sp>
        <p:nvSpPr>
          <p:cNvPr id="23555" name="Rectangle 2">
            <a:extLst>
              <a:ext uri="{FF2B5EF4-FFF2-40B4-BE49-F238E27FC236}">
                <a16:creationId xmlns:a16="http://schemas.microsoft.com/office/drawing/2014/main" id="{EB203A21-1932-42DE-802B-12D48F78ED26}"/>
              </a:ext>
            </a:extLst>
          </p:cNvPr>
          <p:cNvSpPr>
            <a:spLocks noGrp="1" noChangeArrowheads="1"/>
          </p:cNvSpPr>
          <p:nvPr>
            <p:ph type="title"/>
          </p:nvPr>
        </p:nvSpPr>
        <p:spPr/>
        <p:txBody>
          <a:bodyPr/>
          <a:lstStyle/>
          <a:p>
            <a:pPr eaLnBrk="1" hangingPunct="1"/>
            <a:r>
              <a:rPr lang="en-US" altLang="en-US"/>
              <a:t>Age disaggregated yield 1982-2006 in kt</a:t>
            </a:r>
            <a:endParaRPr lang="is-IS" altLang="en-US"/>
          </a:p>
        </p:txBody>
      </p:sp>
      <p:graphicFrame>
        <p:nvGraphicFramePr>
          <p:cNvPr id="23556" name="Object 3">
            <a:extLst>
              <a:ext uri="{FF2B5EF4-FFF2-40B4-BE49-F238E27FC236}">
                <a16:creationId xmlns:a16="http://schemas.microsoft.com/office/drawing/2014/main" id="{CB1FCC13-B7F8-47EB-8724-67EB811934BB}"/>
              </a:ext>
            </a:extLst>
          </p:cNvPr>
          <p:cNvGraphicFramePr>
            <a:graphicFrameLocks/>
          </p:cNvGraphicFramePr>
          <p:nvPr/>
        </p:nvGraphicFramePr>
        <p:xfrm>
          <a:off x="819150" y="990600"/>
          <a:ext cx="8181975" cy="5800725"/>
        </p:xfrm>
        <a:graphic>
          <a:graphicData uri="http://schemas.openxmlformats.org/presentationml/2006/ole">
            <mc:AlternateContent xmlns:mc="http://schemas.openxmlformats.org/markup-compatibility/2006">
              <mc:Choice xmlns:v="urn:schemas-microsoft-com:vml" Requires="v">
                <p:oleObj spid="_x0000_s23558" name="Worksheet" r:id="rId4" imgW="8039308" imgH="5810435" progId="Excel.Sheet.8">
                  <p:embed/>
                </p:oleObj>
              </mc:Choice>
              <mc:Fallback>
                <p:oleObj name="Worksheet" r:id="rId4" imgW="8039308" imgH="5810435"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990600"/>
                        <a:ext cx="8181975"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7" name="Text Box 8">
            <a:extLst>
              <a:ext uri="{FF2B5EF4-FFF2-40B4-BE49-F238E27FC236}">
                <a16:creationId xmlns:a16="http://schemas.microsoft.com/office/drawing/2014/main" id="{89A8FDE6-0D8D-4646-937E-836C19F72A5B}"/>
              </a:ext>
            </a:extLst>
          </p:cNvPr>
          <p:cNvSpPr txBox="1">
            <a:spLocks noChangeArrowheads="1"/>
          </p:cNvSpPr>
          <p:nvPr/>
        </p:nvSpPr>
        <p:spPr bwMode="auto">
          <a:xfrm>
            <a:off x="73025" y="1700213"/>
            <a:ext cx="2051050" cy="25384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b="1">
                <a:latin typeface="Tahoma" panose="020B0604030504040204" pitchFamily="34" charset="0"/>
              </a:rPr>
              <a:t>The reason for high interannual variability in catches of 5 year old can be found if one follows catches by cohorts (year classes).</a:t>
            </a:r>
            <a:br>
              <a:rPr lang="en-US" altLang="en-US" sz="1400" b="1">
                <a:latin typeface="Tahoma" panose="020B0604030504040204" pitchFamily="34" charset="0"/>
              </a:rPr>
            </a:br>
            <a:endParaRPr lang="en-US" altLang="en-US" sz="1400" b="1">
              <a:latin typeface="Tahoma" panose="020B0604030504040204" pitchFamily="34" charset="0"/>
            </a:endParaRPr>
          </a:p>
          <a:p>
            <a:pPr>
              <a:spcBef>
                <a:spcPct val="50000"/>
              </a:spcBef>
            </a:pPr>
            <a:r>
              <a:rPr lang="en-US" altLang="en-US" sz="1400" b="1">
                <a:latin typeface="Tahoma" panose="020B0604030504040204" pitchFamily="34" charset="0"/>
              </a:rPr>
              <a:t>Here the catch of the  </a:t>
            </a:r>
            <a:r>
              <a:rPr lang="en-US" altLang="en-US" sz="1400" b="1">
                <a:solidFill>
                  <a:srgbClr val="0000FF"/>
                </a:solidFill>
                <a:latin typeface="Tahoma" panose="020B0604030504040204" pitchFamily="34" charset="0"/>
              </a:rPr>
              <a:t>1984</a:t>
            </a:r>
            <a:r>
              <a:rPr lang="en-US" altLang="en-US" sz="1400" b="1">
                <a:latin typeface="Tahoma" panose="020B0604030504040204" pitchFamily="34" charset="0"/>
              </a:rPr>
              <a:t> cohort is highlighted.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E4C8466-75DB-4A0E-AB2C-E67379ADAFCC}"/>
              </a:ext>
            </a:extLst>
          </p:cNvPr>
          <p:cNvSpPr>
            <a:spLocks noGrp="1"/>
          </p:cNvSpPr>
          <p:nvPr>
            <p:ph type="sldNum" sz="quarter" idx="10"/>
          </p:nvPr>
        </p:nvSpPr>
        <p:spPr/>
        <p:txBody>
          <a:bodyPr/>
          <a:lstStyle/>
          <a:p>
            <a:pPr>
              <a:defRPr/>
            </a:pPr>
            <a:fld id="{B3BC626D-10A1-42EE-940C-6FDDC58CAB44}" type="slidenum">
              <a:rPr lang="en-US" altLang="en-US"/>
              <a:pPr>
                <a:defRPr/>
              </a:pPr>
              <a:t>15</a:t>
            </a:fld>
            <a:endParaRPr lang="en-US" altLang="en-US">
              <a:solidFill>
                <a:schemeClr val="tx1"/>
              </a:solidFill>
            </a:endParaRPr>
          </a:p>
        </p:txBody>
      </p:sp>
      <p:sp>
        <p:nvSpPr>
          <p:cNvPr id="25603" name="Rectangle 2">
            <a:extLst>
              <a:ext uri="{FF2B5EF4-FFF2-40B4-BE49-F238E27FC236}">
                <a16:creationId xmlns:a16="http://schemas.microsoft.com/office/drawing/2014/main" id="{FF89EB87-38DA-4664-81CB-A4303515115B}"/>
              </a:ext>
            </a:extLst>
          </p:cNvPr>
          <p:cNvSpPr>
            <a:spLocks noGrp="1" noChangeArrowheads="1"/>
          </p:cNvSpPr>
          <p:nvPr>
            <p:ph type="title"/>
          </p:nvPr>
        </p:nvSpPr>
        <p:spPr/>
        <p:txBody>
          <a:bodyPr/>
          <a:lstStyle/>
          <a:p>
            <a:pPr eaLnBrk="1" hangingPunct="1"/>
            <a:r>
              <a:rPr lang="en-US" altLang="en-US">
                <a:solidFill>
                  <a:schemeClr val="tx1"/>
                </a:solidFill>
              </a:rPr>
              <a:t>The yield of the </a:t>
            </a:r>
            <a:r>
              <a:rPr lang="en-US" altLang="en-US">
                <a:solidFill>
                  <a:srgbClr val="0000FF"/>
                </a:solidFill>
              </a:rPr>
              <a:t>1984</a:t>
            </a:r>
            <a:r>
              <a:rPr lang="en-US" altLang="en-US">
                <a:solidFill>
                  <a:schemeClr val="tx1"/>
                </a:solidFill>
              </a:rPr>
              <a:t> year class</a:t>
            </a:r>
          </a:p>
        </p:txBody>
      </p:sp>
      <p:graphicFrame>
        <p:nvGraphicFramePr>
          <p:cNvPr id="25604" name="Object 3">
            <a:extLst>
              <a:ext uri="{FF2B5EF4-FFF2-40B4-BE49-F238E27FC236}">
                <a16:creationId xmlns:a16="http://schemas.microsoft.com/office/drawing/2014/main" id="{5B3BF50C-9081-418A-A084-832F293DAD41}"/>
              </a:ext>
            </a:extLst>
          </p:cNvPr>
          <p:cNvGraphicFramePr>
            <a:graphicFrameLocks noChangeAspect="1"/>
          </p:cNvGraphicFramePr>
          <p:nvPr>
            <p:ph idx="1"/>
          </p:nvPr>
        </p:nvGraphicFramePr>
        <p:xfrm>
          <a:off x="681038" y="1268413"/>
          <a:ext cx="8197850" cy="5208587"/>
        </p:xfrm>
        <a:graphic>
          <a:graphicData uri="http://schemas.openxmlformats.org/presentationml/2006/ole">
            <mc:AlternateContent xmlns:mc="http://schemas.openxmlformats.org/markup-compatibility/2006">
              <mc:Choice xmlns:v="urn:schemas-microsoft-com:vml" Requires="v">
                <p:oleObj spid="_x0000_s25606" name="Chart" r:id="rId4" imgW="6686411" imgH="4248104" progId="MSGraph.Chart.8">
                  <p:embed followColorScheme="full"/>
                </p:oleObj>
              </mc:Choice>
              <mc:Fallback>
                <p:oleObj name="Chart" r:id="rId4" imgW="6686411" imgH="424810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268413"/>
                        <a:ext cx="8197850" cy="52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77931" name="Text Box 11">
            <a:extLst>
              <a:ext uri="{FF2B5EF4-FFF2-40B4-BE49-F238E27FC236}">
                <a16:creationId xmlns:a16="http://schemas.microsoft.com/office/drawing/2014/main" id="{31D5E1DB-E37E-44F2-BF20-A3C99AC952E1}"/>
              </a:ext>
            </a:extLst>
          </p:cNvPr>
          <p:cNvSpPr txBox="1">
            <a:spLocks noChangeArrowheads="1"/>
          </p:cNvSpPr>
          <p:nvPr/>
        </p:nvSpPr>
        <p:spPr bwMode="auto">
          <a:xfrm>
            <a:off x="4572000" y="1268413"/>
            <a:ext cx="332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FF"/>
                </a:solidFill>
                <a:latin typeface="Tahoma" panose="020B0604030504040204" pitchFamily="34" charset="0"/>
              </a:rPr>
              <a:t>yc 1984: Total yield: 510 kt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5AB39FA-4998-482A-9B37-0B8BBC739C9E}"/>
              </a:ext>
            </a:extLst>
          </p:cNvPr>
          <p:cNvSpPr>
            <a:spLocks noGrp="1"/>
          </p:cNvSpPr>
          <p:nvPr>
            <p:ph type="sldNum" sz="quarter" idx="10"/>
          </p:nvPr>
        </p:nvSpPr>
        <p:spPr/>
        <p:txBody>
          <a:bodyPr/>
          <a:lstStyle/>
          <a:p>
            <a:pPr>
              <a:defRPr/>
            </a:pPr>
            <a:fld id="{7F2D7816-13F4-4FFF-80C3-1ECBB7DB8B63}" type="slidenum">
              <a:rPr lang="en-US" altLang="en-US"/>
              <a:pPr>
                <a:defRPr/>
              </a:pPr>
              <a:t>16</a:t>
            </a:fld>
            <a:endParaRPr lang="en-US" altLang="en-US">
              <a:solidFill>
                <a:schemeClr val="tx1"/>
              </a:solidFill>
            </a:endParaRPr>
          </a:p>
        </p:txBody>
      </p:sp>
      <p:sp>
        <p:nvSpPr>
          <p:cNvPr id="27651" name="Rectangle 2">
            <a:extLst>
              <a:ext uri="{FF2B5EF4-FFF2-40B4-BE49-F238E27FC236}">
                <a16:creationId xmlns:a16="http://schemas.microsoft.com/office/drawing/2014/main" id="{5EC18F55-A8E4-4621-91C7-EFAA0FB3ABAB}"/>
              </a:ext>
            </a:extLst>
          </p:cNvPr>
          <p:cNvSpPr>
            <a:spLocks noGrp="1" noChangeArrowheads="1"/>
          </p:cNvSpPr>
          <p:nvPr>
            <p:ph type="title"/>
          </p:nvPr>
        </p:nvSpPr>
        <p:spPr/>
        <p:txBody>
          <a:bodyPr/>
          <a:lstStyle/>
          <a:p>
            <a:pPr eaLnBrk="1" hangingPunct="1"/>
            <a:r>
              <a:rPr lang="en-US" altLang="en-US"/>
              <a:t>Age disaggregated yield 1982-2006 in kt</a:t>
            </a:r>
            <a:endParaRPr lang="is-IS" altLang="en-US"/>
          </a:p>
        </p:txBody>
      </p:sp>
      <p:graphicFrame>
        <p:nvGraphicFramePr>
          <p:cNvPr id="27652" name="Object 3">
            <a:extLst>
              <a:ext uri="{FF2B5EF4-FFF2-40B4-BE49-F238E27FC236}">
                <a16:creationId xmlns:a16="http://schemas.microsoft.com/office/drawing/2014/main" id="{9F58E1A4-CA20-4754-878C-EE2A759B66E3}"/>
              </a:ext>
            </a:extLst>
          </p:cNvPr>
          <p:cNvGraphicFramePr>
            <a:graphicFrameLocks/>
          </p:cNvGraphicFramePr>
          <p:nvPr/>
        </p:nvGraphicFramePr>
        <p:xfrm>
          <a:off x="819150" y="990600"/>
          <a:ext cx="8181975" cy="5800725"/>
        </p:xfrm>
        <a:graphic>
          <a:graphicData uri="http://schemas.openxmlformats.org/presentationml/2006/ole">
            <mc:AlternateContent xmlns:mc="http://schemas.openxmlformats.org/markup-compatibility/2006">
              <mc:Choice xmlns:v="urn:schemas-microsoft-com:vml" Requires="v">
                <p:oleObj spid="_x0000_s27654" name="Worksheet" r:id="rId4" imgW="8039308" imgH="5810435" progId="Excel.Sheet.8">
                  <p:embed/>
                </p:oleObj>
              </mc:Choice>
              <mc:Fallback>
                <p:oleObj name="Worksheet" r:id="rId4" imgW="8039308" imgH="5810435"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990600"/>
                        <a:ext cx="8181975"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3" name="Text Box 5">
            <a:extLst>
              <a:ext uri="{FF2B5EF4-FFF2-40B4-BE49-F238E27FC236}">
                <a16:creationId xmlns:a16="http://schemas.microsoft.com/office/drawing/2014/main" id="{6D331859-2C08-4611-9C19-C481BFECD303}"/>
              </a:ext>
            </a:extLst>
          </p:cNvPr>
          <p:cNvSpPr txBox="1">
            <a:spLocks noChangeArrowheads="1"/>
          </p:cNvSpPr>
          <p:nvPr/>
        </p:nvSpPr>
        <p:spPr bwMode="auto">
          <a:xfrm>
            <a:off x="73025" y="1773238"/>
            <a:ext cx="2051050" cy="2857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400" b="1">
              <a:latin typeface="Tahoma" panose="020B0604030504040204" pitchFamily="34" charset="0"/>
            </a:endParaRPr>
          </a:p>
          <a:p>
            <a:pPr>
              <a:spcBef>
                <a:spcPct val="50000"/>
              </a:spcBef>
            </a:pPr>
            <a:r>
              <a:rPr lang="en-US" altLang="en-US" sz="1400" b="1">
                <a:latin typeface="Tahoma" panose="020B0604030504040204" pitchFamily="34" charset="0"/>
              </a:rPr>
              <a:t>Here the yield of the </a:t>
            </a:r>
            <a:r>
              <a:rPr lang="en-US" altLang="en-US" sz="1400" b="1">
                <a:solidFill>
                  <a:srgbClr val="0000FF"/>
                </a:solidFill>
                <a:latin typeface="Tahoma" panose="020B0604030504040204" pitchFamily="34" charset="0"/>
              </a:rPr>
              <a:t>1984</a:t>
            </a:r>
            <a:r>
              <a:rPr lang="en-US" altLang="en-US" sz="1400" b="1">
                <a:latin typeface="Tahoma" panose="020B0604030504040204" pitchFamily="34" charset="0"/>
              </a:rPr>
              <a:t> and </a:t>
            </a:r>
            <a:r>
              <a:rPr lang="en-US" altLang="en-US" sz="1400" b="1">
                <a:solidFill>
                  <a:schemeClr val="hlink"/>
                </a:solidFill>
                <a:latin typeface="Tahoma" panose="020B0604030504040204" pitchFamily="34" charset="0"/>
              </a:rPr>
              <a:t>1985</a:t>
            </a:r>
            <a:r>
              <a:rPr lang="en-US" altLang="en-US" sz="1400" b="1">
                <a:latin typeface="Tahoma" panose="020B0604030504040204" pitchFamily="34" charset="0"/>
              </a:rPr>
              <a:t> cohort are highlighted.</a:t>
            </a:r>
          </a:p>
          <a:p>
            <a:pPr>
              <a:spcBef>
                <a:spcPct val="50000"/>
              </a:spcBef>
            </a:pPr>
            <a:r>
              <a:rPr lang="en-US" altLang="en-US" sz="1400" b="1">
                <a:latin typeface="Tahoma" panose="020B0604030504040204" pitchFamily="34" charset="0"/>
              </a:rPr>
              <a:t>Note that for any particular age group the yield of the  </a:t>
            </a:r>
            <a:r>
              <a:rPr lang="en-US" altLang="en-US" sz="1400" b="1">
                <a:solidFill>
                  <a:srgbClr val="0000FF"/>
                </a:solidFill>
                <a:latin typeface="Tahoma" panose="020B0604030504040204" pitchFamily="34" charset="0"/>
              </a:rPr>
              <a:t>1984</a:t>
            </a:r>
            <a:r>
              <a:rPr lang="en-US" altLang="en-US" sz="1400" b="1">
                <a:latin typeface="Tahoma" panose="020B0604030504040204" pitchFamily="34" charset="0"/>
              </a:rPr>
              <a:t> is always higher than in the adjacent </a:t>
            </a:r>
            <a:r>
              <a:rPr lang="en-US" altLang="en-US" sz="1400" b="1">
                <a:solidFill>
                  <a:schemeClr val="hlink"/>
                </a:solidFill>
                <a:latin typeface="Tahoma" panose="020B0604030504040204" pitchFamily="34" charset="0"/>
              </a:rPr>
              <a:t>1985</a:t>
            </a:r>
            <a:r>
              <a:rPr lang="en-US" altLang="en-US" sz="1400" b="1">
                <a:latin typeface="Tahoma" panose="020B0604030504040204" pitchFamily="34" charset="0"/>
              </a:rPr>
              <a:t> cohort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2859597-12BE-4F4C-A969-7484991C2782}"/>
              </a:ext>
            </a:extLst>
          </p:cNvPr>
          <p:cNvSpPr>
            <a:spLocks noGrp="1"/>
          </p:cNvSpPr>
          <p:nvPr>
            <p:ph type="sldNum" sz="quarter" idx="10"/>
          </p:nvPr>
        </p:nvSpPr>
        <p:spPr/>
        <p:txBody>
          <a:bodyPr/>
          <a:lstStyle/>
          <a:p>
            <a:pPr>
              <a:defRPr/>
            </a:pPr>
            <a:fld id="{4576F5D6-13F1-45F7-9A84-5B02B0C4845C}" type="slidenum">
              <a:rPr lang="en-US" altLang="en-US"/>
              <a:pPr>
                <a:defRPr/>
              </a:pPr>
              <a:t>17</a:t>
            </a:fld>
            <a:endParaRPr lang="en-US" altLang="en-US">
              <a:solidFill>
                <a:schemeClr val="tx1"/>
              </a:solidFill>
            </a:endParaRPr>
          </a:p>
        </p:txBody>
      </p:sp>
      <p:sp>
        <p:nvSpPr>
          <p:cNvPr id="29699" name="Rectangle 2">
            <a:extLst>
              <a:ext uri="{FF2B5EF4-FFF2-40B4-BE49-F238E27FC236}">
                <a16:creationId xmlns:a16="http://schemas.microsoft.com/office/drawing/2014/main" id="{86636C45-F94C-4B63-8CE0-787B8C800153}"/>
              </a:ext>
            </a:extLst>
          </p:cNvPr>
          <p:cNvSpPr>
            <a:spLocks noGrp="1" noChangeArrowheads="1"/>
          </p:cNvSpPr>
          <p:nvPr>
            <p:ph type="title"/>
          </p:nvPr>
        </p:nvSpPr>
        <p:spPr/>
        <p:txBody>
          <a:bodyPr/>
          <a:lstStyle/>
          <a:p>
            <a:pPr eaLnBrk="1" hangingPunct="1"/>
            <a:r>
              <a:rPr lang="en-US" altLang="en-US">
                <a:solidFill>
                  <a:schemeClr val="tx1"/>
                </a:solidFill>
              </a:rPr>
              <a:t>The yield of the </a:t>
            </a:r>
            <a:r>
              <a:rPr lang="en-US" altLang="en-US">
                <a:solidFill>
                  <a:schemeClr val="hlink"/>
                </a:solidFill>
              </a:rPr>
              <a:t>1985</a:t>
            </a:r>
            <a:r>
              <a:rPr lang="en-US" altLang="en-US">
                <a:solidFill>
                  <a:schemeClr val="tx1"/>
                </a:solidFill>
              </a:rPr>
              <a:t> year class</a:t>
            </a:r>
          </a:p>
        </p:txBody>
      </p:sp>
      <p:graphicFrame>
        <p:nvGraphicFramePr>
          <p:cNvPr id="29700" name="Object 3">
            <a:extLst>
              <a:ext uri="{FF2B5EF4-FFF2-40B4-BE49-F238E27FC236}">
                <a16:creationId xmlns:a16="http://schemas.microsoft.com/office/drawing/2014/main" id="{3CE5C7FD-9129-4E55-B09D-40D1A2083043}"/>
              </a:ext>
            </a:extLst>
          </p:cNvPr>
          <p:cNvGraphicFramePr>
            <a:graphicFrameLocks noChangeAspect="1"/>
          </p:cNvGraphicFramePr>
          <p:nvPr>
            <p:ph idx="1"/>
          </p:nvPr>
        </p:nvGraphicFramePr>
        <p:xfrm>
          <a:off x="684213" y="1268413"/>
          <a:ext cx="8197850" cy="5208587"/>
        </p:xfrm>
        <a:graphic>
          <a:graphicData uri="http://schemas.openxmlformats.org/presentationml/2006/ole">
            <mc:AlternateContent xmlns:mc="http://schemas.openxmlformats.org/markup-compatibility/2006">
              <mc:Choice xmlns:v="urn:schemas-microsoft-com:vml" Requires="v">
                <p:oleObj spid="_x0000_s29702" name="Chart" r:id="rId4" imgW="6686411" imgH="4248104" progId="MSGraph.Chart.8">
                  <p:embed followColorScheme="full"/>
                </p:oleObj>
              </mc:Choice>
              <mc:Fallback>
                <p:oleObj name="Chart" r:id="rId4" imgW="6686411" imgH="424810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268413"/>
                        <a:ext cx="8197850" cy="52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79975" name="Text Box 7">
            <a:extLst>
              <a:ext uri="{FF2B5EF4-FFF2-40B4-BE49-F238E27FC236}">
                <a16:creationId xmlns:a16="http://schemas.microsoft.com/office/drawing/2014/main" id="{46BE5A6A-BA01-4532-98CF-99FB93F120F3}"/>
              </a:ext>
            </a:extLst>
          </p:cNvPr>
          <p:cNvSpPr txBox="1">
            <a:spLocks noChangeArrowheads="1"/>
          </p:cNvSpPr>
          <p:nvPr/>
        </p:nvSpPr>
        <p:spPr bwMode="auto">
          <a:xfrm>
            <a:off x="4572000" y="1700213"/>
            <a:ext cx="4300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chemeClr val="hlink"/>
                </a:solidFill>
                <a:latin typeface="Tahoma" panose="020B0604030504040204" pitchFamily="34" charset="0"/>
              </a:rPr>
              <a:t>yc 1985: Total  yield: 260kt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ED9FA22-7420-4E93-A837-94DF6703A951}"/>
              </a:ext>
            </a:extLst>
          </p:cNvPr>
          <p:cNvSpPr>
            <a:spLocks noGrp="1"/>
          </p:cNvSpPr>
          <p:nvPr>
            <p:ph type="sldNum" sz="quarter" idx="10"/>
          </p:nvPr>
        </p:nvSpPr>
        <p:spPr/>
        <p:txBody>
          <a:bodyPr/>
          <a:lstStyle/>
          <a:p>
            <a:pPr>
              <a:defRPr/>
            </a:pPr>
            <a:fld id="{4BBFBBB1-9A16-4A40-8892-C97A79A9F010}" type="slidenum">
              <a:rPr lang="en-US" altLang="en-US"/>
              <a:pPr>
                <a:defRPr/>
              </a:pPr>
              <a:t>18</a:t>
            </a:fld>
            <a:endParaRPr lang="en-US" altLang="en-US">
              <a:solidFill>
                <a:schemeClr val="tx1"/>
              </a:solidFill>
            </a:endParaRPr>
          </a:p>
        </p:txBody>
      </p:sp>
      <p:sp>
        <p:nvSpPr>
          <p:cNvPr id="31747" name="Rectangle 2">
            <a:extLst>
              <a:ext uri="{FF2B5EF4-FFF2-40B4-BE49-F238E27FC236}">
                <a16:creationId xmlns:a16="http://schemas.microsoft.com/office/drawing/2014/main" id="{50124D12-7A1D-40EC-B283-ACCD50FC369F}"/>
              </a:ext>
            </a:extLst>
          </p:cNvPr>
          <p:cNvSpPr>
            <a:spLocks noGrp="1" noChangeArrowheads="1"/>
          </p:cNvSpPr>
          <p:nvPr>
            <p:ph type="title"/>
          </p:nvPr>
        </p:nvSpPr>
        <p:spPr/>
        <p:txBody>
          <a:bodyPr/>
          <a:lstStyle/>
          <a:p>
            <a:pPr eaLnBrk="1" hangingPunct="1"/>
            <a:r>
              <a:rPr lang="en-US" altLang="en-US">
                <a:solidFill>
                  <a:schemeClr val="tx1"/>
                </a:solidFill>
              </a:rPr>
              <a:t>Yield of </a:t>
            </a:r>
            <a:r>
              <a:rPr lang="en-US" altLang="en-US">
                <a:solidFill>
                  <a:srgbClr val="0000FF"/>
                </a:solidFill>
              </a:rPr>
              <a:t>1984</a:t>
            </a:r>
            <a:r>
              <a:rPr lang="en-US" altLang="en-US">
                <a:solidFill>
                  <a:schemeClr val="tx1"/>
                </a:solidFill>
              </a:rPr>
              <a:t> and </a:t>
            </a:r>
            <a:r>
              <a:rPr lang="en-US" altLang="en-US">
                <a:solidFill>
                  <a:schemeClr val="hlink"/>
                </a:solidFill>
              </a:rPr>
              <a:t>1985 </a:t>
            </a:r>
            <a:r>
              <a:rPr lang="en-US" altLang="en-US">
                <a:solidFill>
                  <a:schemeClr val="tx1"/>
                </a:solidFill>
              </a:rPr>
              <a:t>year classes</a:t>
            </a:r>
          </a:p>
        </p:txBody>
      </p:sp>
      <p:graphicFrame>
        <p:nvGraphicFramePr>
          <p:cNvPr id="31748" name="Object 3">
            <a:extLst>
              <a:ext uri="{FF2B5EF4-FFF2-40B4-BE49-F238E27FC236}">
                <a16:creationId xmlns:a16="http://schemas.microsoft.com/office/drawing/2014/main" id="{18FA19A6-748E-4F71-80E6-44B96CD28225}"/>
              </a:ext>
            </a:extLst>
          </p:cNvPr>
          <p:cNvGraphicFramePr>
            <a:graphicFrameLocks noChangeAspect="1"/>
          </p:cNvGraphicFramePr>
          <p:nvPr>
            <p:ph idx="1"/>
          </p:nvPr>
        </p:nvGraphicFramePr>
        <p:xfrm>
          <a:off x="684213" y="1268413"/>
          <a:ext cx="8197850" cy="5208587"/>
        </p:xfrm>
        <a:graphic>
          <a:graphicData uri="http://schemas.openxmlformats.org/presentationml/2006/ole">
            <mc:AlternateContent xmlns:mc="http://schemas.openxmlformats.org/markup-compatibility/2006">
              <mc:Choice xmlns:v="urn:schemas-microsoft-com:vml" Requires="v">
                <p:oleObj spid="_x0000_s31751" name="Chart" r:id="rId4" imgW="6686411" imgH="4248104" progId="MSGraph.Chart.8">
                  <p:embed followColorScheme="full"/>
                </p:oleObj>
              </mc:Choice>
              <mc:Fallback>
                <p:oleObj name="Chart" r:id="rId4" imgW="6686411" imgH="424810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268413"/>
                        <a:ext cx="8197850" cy="52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80326" name="Text Box 6">
            <a:extLst>
              <a:ext uri="{FF2B5EF4-FFF2-40B4-BE49-F238E27FC236}">
                <a16:creationId xmlns:a16="http://schemas.microsoft.com/office/drawing/2014/main" id="{CD5DC2E7-2814-4FE4-AB1B-EBFA1C13B0E9}"/>
              </a:ext>
            </a:extLst>
          </p:cNvPr>
          <p:cNvSpPr txBox="1">
            <a:spLocks noChangeArrowheads="1"/>
          </p:cNvSpPr>
          <p:nvPr/>
        </p:nvSpPr>
        <p:spPr bwMode="auto">
          <a:xfrm>
            <a:off x="4572000" y="1700213"/>
            <a:ext cx="4300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chemeClr val="hlink"/>
                </a:solidFill>
                <a:latin typeface="Tahoma" panose="020B0604030504040204" pitchFamily="34" charset="0"/>
              </a:rPr>
              <a:t>yc 1985: Total  yield: 260kt</a:t>
            </a:r>
          </a:p>
        </p:txBody>
      </p:sp>
      <p:sp>
        <p:nvSpPr>
          <p:cNvPr id="1080327" name="Text Box 7">
            <a:extLst>
              <a:ext uri="{FF2B5EF4-FFF2-40B4-BE49-F238E27FC236}">
                <a16:creationId xmlns:a16="http://schemas.microsoft.com/office/drawing/2014/main" id="{01179FA5-441C-4F7B-8AA7-5B9AB936B7FC}"/>
              </a:ext>
            </a:extLst>
          </p:cNvPr>
          <p:cNvSpPr txBox="1">
            <a:spLocks noChangeArrowheads="1"/>
          </p:cNvSpPr>
          <p:nvPr/>
        </p:nvSpPr>
        <p:spPr bwMode="auto">
          <a:xfrm>
            <a:off x="4572000" y="1268413"/>
            <a:ext cx="332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FF"/>
                </a:solidFill>
                <a:latin typeface="Tahoma" panose="020B0604030504040204" pitchFamily="34" charset="0"/>
              </a:rPr>
              <a:t>yc 1984: Total yield: 510 kt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03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0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6" grpId="0"/>
      <p:bldP spid="10803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9644232B-CA2C-471C-B183-3D67591C85CF}"/>
              </a:ext>
            </a:extLst>
          </p:cNvPr>
          <p:cNvSpPr>
            <a:spLocks noGrp="1"/>
          </p:cNvSpPr>
          <p:nvPr>
            <p:ph type="sldNum" sz="quarter" idx="10"/>
          </p:nvPr>
        </p:nvSpPr>
        <p:spPr/>
        <p:txBody>
          <a:bodyPr/>
          <a:lstStyle/>
          <a:p>
            <a:pPr>
              <a:defRPr/>
            </a:pPr>
            <a:fld id="{7A5756DE-703C-42DD-81EC-9B07ED357A71}" type="slidenum">
              <a:rPr lang="en-US" altLang="en-US"/>
              <a:pPr>
                <a:defRPr/>
              </a:pPr>
              <a:t>19</a:t>
            </a:fld>
            <a:endParaRPr lang="en-US" altLang="en-US">
              <a:solidFill>
                <a:schemeClr val="tx1"/>
              </a:solidFill>
            </a:endParaRPr>
          </a:p>
        </p:txBody>
      </p:sp>
      <p:sp>
        <p:nvSpPr>
          <p:cNvPr id="33795" name="Rectangle 2">
            <a:extLst>
              <a:ext uri="{FF2B5EF4-FFF2-40B4-BE49-F238E27FC236}">
                <a16:creationId xmlns:a16="http://schemas.microsoft.com/office/drawing/2014/main" id="{E888DD38-8C65-4758-AD04-1FE3B89ECF5C}"/>
              </a:ext>
            </a:extLst>
          </p:cNvPr>
          <p:cNvSpPr>
            <a:spLocks noGrp="1" noChangeArrowheads="1"/>
          </p:cNvSpPr>
          <p:nvPr>
            <p:ph type="title"/>
          </p:nvPr>
        </p:nvSpPr>
        <p:spPr/>
        <p:txBody>
          <a:bodyPr/>
          <a:lstStyle/>
          <a:p>
            <a:pPr eaLnBrk="1" hangingPunct="1"/>
            <a:r>
              <a:rPr lang="en-US" altLang="en-US">
                <a:solidFill>
                  <a:schemeClr val="tx1"/>
                </a:solidFill>
              </a:rPr>
              <a:t>The yield of the </a:t>
            </a:r>
            <a:r>
              <a:rPr lang="en-US" altLang="en-US">
                <a:solidFill>
                  <a:schemeClr val="hlink"/>
                </a:solidFill>
              </a:rPr>
              <a:t>1996</a:t>
            </a:r>
            <a:r>
              <a:rPr lang="en-US" altLang="en-US"/>
              <a:t> </a:t>
            </a:r>
            <a:r>
              <a:rPr lang="en-US" altLang="en-US">
                <a:solidFill>
                  <a:schemeClr val="tx1"/>
                </a:solidFill>
              </a:rPr>
              <a:t>year class</a:t>
            </a:r>
          </a:p>
        </p:txBody>
      </p:sp>
      <p:graphicFrame>
        <p:nvGraphicFramePr>
          <p:cNvPr id="33796" name="Object 3">
            <a:extLst>
              <a:ext uri="{FF2B5EF4-FFF2-40B4-BE49-F238E27FC236}">
                <a16:creationId xmlns:a16="http://schemas.microsoft.com/office/drawing/2014/main" id="{04E966C2-789C-45F0-A73A-4F3BE99F020A}"/>
              </a:ext>
            </a:extLst>
          </p:cNvPr>
          <p:cNvGraphicFramePr>
            <a:graphicFrameLocks noChangeAspect="1"/>
          </p:cNvGraphicFramePr>
          <p:nvPr>
            <p:ph idx="1"/>
          </p:nvPr>
        </p:nvGraphicFramePr>
        <p:xfrm>
          <a:off x="684213" y="1268413"/>
          <a:ext cx="8197850" cy="5208587"/>
        </p:xfrm>
        <a:graphic>
          <a:graphicData uri="http://schemas.openxmlformats.org/presentationml/2006/ole">
            <mc:AlternateContent xmlns:mc="http://schemas.openxmlformats.org/markup-compatibility/2006">
              <mc:Choice xmlns:v="urn:schemas-microsoft-com:vml" Requires="v">
                <p:oleObj spid="_x0000_s33802" name="Chart" r:id="rId4" imgW="6686411" imgH="4248104" progId="MSGraph.Chart.8">
                  <p:embed followColorScheme="full"/>
                </p:oleObj>
              </mc:Choice>
              <mc:Fallback>
                <p:oleObj name="Chart" r:id="rId4" imgW="6686411" imgH="424810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268413"/>
                        <a:ext cx="8197850" cy="52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3797" name="Text Box 5">
            <a:extLst>
              <a:ext uri="{FF2B5EF4-FFF2-40B4-BE49-F238E27FC236}">
                <a16:creationId xmlns:a16="http://schemas.microsoft.com/office/drawing/2014/main" id="{2DB21E57-F1FA-4202-8D9C-8B993417E70A}"/>
              </a:ext>
            </a:extLst>
          </p:cNvPr>
          <p:cNvSpPr txBox="1">
            <a:spLocks noChangeArrowheads="1"/>
          </p:cNvSpPr>
          <p:nvPr/>
        </p:nvSpPr>
        <p:spPr bwMode="auto">
          <a:xfrm>
            <a:off x="4641850" y="1087438"/>
            <a:ext cx="2498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chemeClr val="hlink"/>
                </a:solidFill>
                <a:latin typeface="Tahoma" panose="020B0604030504040204" pitchFamily="34" charset="0"/>
              </a:rPr>
              <a:t>Total yield: 115 kt</a:t>
            </a:r>
          </a:p>
        </p:txBody>
      </p:sp>
      <p:grpSp>
        <p:nvGrpSpPr>
          <p:cNvPr id="942088" name="Group 8">
            <a:extLst>
              <a:ext uri="{FF2B5EF4-FFF2-40B4-BE49-F238E27FC236}">
                <a16:creationId xmlns:a16="http://schemas.microsoft.com/office/drawing/2014/main" id="{9B2F1EFA-3FE8-47CA-93A8-09D39510C8E6}"/>
              </a:ext>
            </a:extLst>
          </p:cNvPr>
          <p:cNvGrpSpPr>
            <a:grpSpLocks/>
          </p:cNvGrpSpPr>
          <p:nvPr/>
        </p:nvGrpSpPr>
        <p:grpSpPr bwMode="auto">
          <a:xfrm>
            <a:off x="1835150" y="4276725"/>
            <a:ext cx="2305050" cy="288925"/>
            <a:chOff x="1156" y="2694"/>
            <a:chExt cx="1452" cy="182"/>
          </a:xfrm>
        </p:grpSpPr>
        <p:sp>
          <p:nvSpPr>
            <p:cNvPr id="33800" name="Oval 6">
              <a:extLst>
                <a:ext uri="{FF2B5EF4-FFF2-40B4-BE49-F238E27FC236}">
                  <a16:creationId xmlns:a16="http://schemas.microsoft.com/office/drawing/2014/main" id="{342497DF-9343-433F-8E04-D16E854AF4CE}"/>
                </a:ext>
              </a:extLst>
            </p:cNvPr>
            <p:cNvSpPr>
              <a:spLocks noChangeArrowheads="1"/>
            </p:cNvSpPr>
            <p:nvPr/>
          </p:nvSpPr>
          <p:spPr bwMode="auto">
            <a:xfrm>
              <a:off x="2426" y="2694"/>
              <a:ext cx="182" cy="18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3801" name="Line 7">
              <a:extLst>
                <a:ext uri="{FF2B5EF4-FFF2-40B4-BE49-F238E27FC236}">
                  <a16:creationId xmlns:a16="http://schemas.microsoft.com/office/drawing/2014/main" id="{182817AF-EE70-4E43-8898-F11D9A69AAB4}"/>
                </a:ext>
              </a:extLst>
            </p:cNvPr>
            <p:cNvSpPr>
              <a:spLocks noChangeShapeType="1"/>
            </p:cNvSpPr>
            <p:nvPr/>
          </p:nvSpPr>
          <p:spPr bwMode="auto">
            <a:xfrm flipH="1">
              <a:off x="1156" y="2795"/>
              <a:ext cx="1225"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42089" name="Text Box 9">
            <a:extLst>
              <a:ext uri="{FF2B5EF4-FFF2-40B4-BE49-F238E27FC236}">
                <a16:creationId xmlns:a16="http://schemas.microsoft.com/office/drawing/2014/main" id="{35F87C54-6DF2-4295-81D0-B4306B8F0479}"/>
              </a:ext>
            </a:extLst>
          </p:cNvPr>
          <p:cNvSpPr txBox="1">
            <a:spLocks noChangeArrowheads="1"/>
          </p:cNvSpPr>
          <p:nvPr/>
        </p:nvSpPr>
        <p:spPr bwMode="auto">
          <a:xfrm>
            <a:off x="4643438" y="1557338"/>
            <a:ext cx="4321175" cy="12620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b="1">
                <a:latin typeface="Tahoma" panose="020B0604030504040204" pitchFamily="34" charset="0"/>
              </a:rPr>
              <a:t>The yield from this year class is at an all time historical low.</a:t>
            </a:r>
          </a:p>
          <a:p>
            <a:pPr>
              <a:spcBef>
                <a:spcPct val="50000"/>
              </a:spcBef>
            </a:pPr>
            <a:r>
              <a:rPr lang="en-US" altLang="en-US" sz="1400" b="1">
                <a:latin typeface="Tahoma" panose="020B0604030504040204" pitchFamily="34" charset="0"/>
              </a:rPr>
              <a:t>The sum of the yield from 3 to 10 year old is less than the yield of the 5 year olds from the 1984 year class landed in 1989!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0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nodeType="clickEffect">
                                  <p:stCondLst>
                                    <p:cond delay="0"/>
                                  </p:stCondLst>
                                  <p:childTnLst>
                                    <p:set>
                                      <p:cBhvr>
                                        <p:cTn id="10" dur="1" fill="hold">
                                          <p:stCondLst>
                                            <p:cond delay="0"/>
                                          </p:stCondLst>
                                        </p:cTn>
                                        <p:tgtEl>
                                          <p:spTgt spid="942088"/>
                                        </p:tgtEl>
                                        <p:attrNameLst>
                                          <p:attrName>style.visibility</p:attrName>
                                        </p:attrNameLst>
                                      </p:cBhvr>
                                      <p:to>
                                        <p:strVal val="visible"/>
                                      </p:to>
                                    </p:set>
                                    <p:anim calcmode="lin" valueType="num">
                                      <p:cBhvr additive="base">
                                        <p:cTn id="11" dur="500" fill="hold"/>
                                        <p:tgtEl>
                                          <p:spTgt spid="942088"/>
                                        </p:tgtEl>
                                        <p:attrNameLst>
                                          <p:attrName>ppt_x</p:attrName>
                                        </p:attrNameLst>
                                      </p:cBhvr>
                                      <p:tavLst>
                                        <p:tav tm="0">
                                          <p:val>
                                            <p:strVal val="#ppt_x"/>
                                          </p:val>
                                        </p:tav>
                                        <p:tav tm="100000">
                                          <p:val>
                                            <p:strVal val="#ppt_x"/>
                                          </p:val>
                                        </p:tav>
                                      </p:tavLst>
                                    </p:anim>
                                    <p:anim calcmode="lin" valueType="num">
                                      <p:cBhvr additive="base">
                                        <p:cTn id="12" dur="500" fill="hold"/>
                                        <p:tgtEl>
                                          <p:spTgt spid="9420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FAE08E-966D-445B-9F9D-BB7AC7068CEE}"/>
              </a:ext>
            </a:extLst>
          </p:cNvPr>
          <p:cNvSpPr>
            <a:spLocks noGrp="1"/>
          </p:cNvSpPr>
          <p:nvPr>
            <p:ph type="sldNum" sz="quarter" idx="10"/>
          </p:nvPr>
        </p:nvSpPr>
        <p:spPr/>
        <p:txBody>
          <a:bodyPr/>
          <a:lstStyle/>
          <a:p>
            <a:pPr>
              <a:defRPr/>
            </a:pPr>
            <a:fld id="{0C968C46-081C-4925-8709-57646D8E98F1}" type="slidenum">
              <a:rPr lang="en-US" altLang="en-US"/>
              <a:pPr>
                <a:defRPr/>
              </a:pPr>
              <a:t>2</a:t>
            </a:fld>
            <a:endParaRPr lang="en-US" altLang="en-US">
              <a:solidFill>
                <a:schemeClr val="tx1"/>
              </a:solidFill>
            </a:endParaRPr>
          </a:p>
        </p:txBody>
      </p:sp>
      <p:sp>
        <p:nvSpPr>
          <p:cNvPr id="5123" name="Rectangle 2">
            <a:extLst>
              <a:ext uri="{FF2B5EF4-FFF2-40B4-BE49-F238E27FC236}">
                <a16:creationId xmlns:a16="http://schemas.microsoft.com/office/drawing/2014/main" id="{85FABBE0-8CD6-46C7-9AF6-4280F777933F}"/>
              </a:ext>
            </a:extLst>
          </p:cNvPr>
          <p:cNvSpPr>
            <a:spLocks noGrp="1" noChangeArrowheads="1"/>
          </p:cNvSpPr>
          <p:nvPr>
            <p:ph type="title"/>
          </p:nvPr>
        </p:nvSpPr>
        <p:spPr/>
        <p:txBody>
          <a:bodyPr/>
          <a:lstStyle/>
          <a:p>
            <a:pPr eaLnBrk="1" hangingPunct="1"/>
            <a:r>
              <a:rPr lang="en-US" altLang="en-US" sz="3200"/>
              <a:t>My background</a:t>
            </a:r>
          </a:p>
        </p:txBody>
      </p:sp>
      <p:sp>
        <p:nvSpPr>
          <p:cNvPr id="5124" name="Rectangle 3">
            <a:extLst>
              <a:ext uri="{FF2B5EF4-FFF2-40B4-BE49-F238E27FC236}">
                <a16:creationId xmlns:a16="http://schemas.microsoft.com/office/drawing/2014/main" id="{0A823390-9ED8-4D57-9BCA-02613C2091EA}"/>
              </a:ext>
            </a:extLst>
          </p:cNvPr>
          <p:cNvSpPr>
            <a:spLocks noGrp="1" noChangeArrowheads="1"/>
          </p:cNvSpPr>
          <p:nvPr>
            <p:ph type="body" idx="1"/>
          </p:nvPr>
        </p:nvSpPr>
        <p:spPr/>
        <p:txBody>
          <a:bodyPr/>
          <a:lstStyle/>
          <a:p>
            <a:pPr eaLnBrk="1" hangingPunct="1">
              <a:lnSpc>
                <a:spcPct val="90000"/>
              </a:lnSpc>
            </a:pPr>
            <a:r>
              <a:rPr lang="en-US" altLang="en-US" sz="2000"/>
              <a:t>1992: PhD in Biological Oceanography</a:t>
            </a:r>
          </a:p>
          <a:p>
            <a:pPr lvl="1" eaLnBrk="1" hangingPunct="1">
              <a:lnSpc>
                <a:spcPct val="90000"/>
              </a:lnSpc>
            </a:pPr>
            <a:r>
              <a:rPr lang="en-US" altLang="en-US" sz="1800"/>
              <a:t>Some mathematical and statistical courses, limited understanding of stock assessment</a:t>
            </a:r>
          </a:p>
          <a:p>
            <a:pPr eaLnBrk="1" hangingPunct="1">
              <a:lnSpc>
                <a:spcPct val="90000"/>
              </a:lnSpc>
            </a:pPr>
            <a:r>
              <a:rPr lang="en-US" altLang="en-US" sz="2000"/>
              <a:t>1994-present: Teacher at the University of Akureyri, Iceland</a:t>
            </a:r>
          </a:p>
          <a:p>
            <a:pPr lvl="1" eaLnBrk="1" hangingPunct="1">
              <a:lnSpc>
                <a:spcPct val="90000"/>
              </a:lnSpc>
            </a:pPr>
            <a:r>
              <a:rPr lang="en-US" altLang="en-US" sz="1800"/>
              <a:t>Principal task: Teaching the fundamentals of stock assessment</a:t>
            </a:r>
          </a:p>
          <a:p>
            <a:pPr eaLnBrk="1" hangingPunct="1">
              <a:lnSpc>
                <a:spcPct val="90000"/>
              </a:lnSpc>
            </a:pPr>
            <a:r>
              <a:rPr lang="en-US" altLang="en-US" sz="2000"/>
              <a:t>1996-present: Marine Research Institute, Reykjavik</a:t>
            </a:r>
          </a:p>
          <a:p>
            <a:pPr lvl="1" eaLnBrk="1" hangingPunct="1">
              <a:lnSpc>
                <a:spcPct val="90000"/>
              </a:lnSpc>
            </a:pPr>
            <a:r>
              <a:rPr lang="en-US" altLang="en-US" sz="1800"/>
              <a:t>Stock assessment, advice, PR</a:t>
            </a:r>
          </a:p>
          <a:p>
            <a:pPr eaLnBrk="1" hangingPunct="1">
              <a:lnSpc>
                <a:spcPct val="90000"/>
              </a:lnSpc>
            </a:pPr>
            <a:r>
              <a:rPr lang="en-US" altLang="en-US" sz="2000"/>
              <a:t>1998-2007: ICES ACFM member</a:t>
            </a:r>
          </a:p>
          <a:p>
            <a:pPr lvl="1" eaLnBrk="1" hangingPunct="1">
              <a:lnSpc>
                <a:spcPct val="90000"/>
              </a:lnSpc>
            </a:pPr>
            <a:r>
              <a:rPr lang="en-US" altLang="en-US" sz="1800"/>
              <a:t>Reviewer of central European stock assessment work (Nothern Shelf, North Sea)</a:t>
            </a:r>
          </a:p>
          <a:p>
            <a:pPr eaLnBrk="1" hangingPunct="1">
              <a:lnSpc>
                <a:spcPct val="90000"/>
              </a:lnSpc>
            </a:pPr>
            <a:r>
              <a:rPr lang="en-US" altLang="en-US" sz="2000"/>
              <a:t>2004-2006: ICES stock assessment courses</a:t>
            </a:r>
          </a:p>
          <a:p>
            <a:pPr lvl="1" eaLnBrk="1" hangingPunct="1">
              <a:lnSpc>
                <a:spcPct val="90000"/>
              </a:lnSpc>
            </a:pPr>
            <a:r>
              <a:rPr lang="en-US" altLang="en-US" sz="1800"/>
              <a:t>Age based, 3x1 week courses (in association with Dankert Skagen)</a:t>
            </a:r>
          </a:p>
          <a:p>
            <a:pPr eaLnBrk="1" hangingPunct="1">
              <a:lnSpc>
                <a:spcPct val="90000"/>
              </a:lnSpc>
            </a:pPr>
            <a:r>
              <a:rPr lang="en-US" altLang="en-US" sz="2000"/>
              <a:t>2006-present</a:t>
            </a:r>
          </a:p>
          <a:p>
            <a:pPr lvl="1" eaLnBrk="1" hangingPunct="1">
              <a:lnSpc>
                <a:spcPct val="90000"/>
              </a:lnSpc>
            </a:pPr>
            <a:r>
              <a:rPr lang="en-US" altLang="en-US" sz="1800"/>
              <a:t>UN – Fisheries Training Program (in association with Jeppe Kolding)</a:t>
            </a:r>
          </a:p>
          <a:p>
            <a:pPr lvl="2" eaLnBrk="1" hangingPunct="1">
              <a:lnSpc>
                <a:spcPct val="90000"/>
              </a:lnSpc>
            </a:pPr>
            <a:r>
              <a:rPr lang="en-US" altLang="en-US" sz="1600"/>
              <a:t>2 x 2 weeks assessment course in data poor, species rich situation (South Pacific).</a:t>
            </a:r>
          </a:p>
          <a:p>
            <a:pPr lvl="2" eaLnBrk="1" hangingPunct="1">
              <a:lnSpc>
                <a:spcPct val="90000"/>
              </a:lnSpc>
            </a:pPr>
            <a:r>
              <a:rPr lang="en-US" altLang="en-US" sz="1600"/>
              <a:t>Assessment course for the Caribbean pending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3966E1D-F164-47D7-985C-A80252A75A6F}"/>
              </a:ext>
            </a:extLst>
          </p:cNvPr>
          <p:cNvSpPr>
            <a:spLocks noGrp="1"/>
          </p:cNvSpPr>
          <p:nvPr>
            <p:ph type="sldNum" sz="quarter" idx="10"/>
          </p:nvPr>
        </p:nvSpPr>
        <p:spPr/>
        <p:txBody>
          <a:bodyPr/>
          <a:lstStyle/>
          <a:p>
            <a:pPr>
              <a:defRPr/>
            </a:pPr>
            <a:fld id="{0001F1B3-4123-48ED-AFEC-005865E50110}" type="slidenum">
              <a:rPr lang="en-US" altLang="en-US"/>
              <a:pPr>
                <a:defRPr/>
              </a:pPr>
              <a:t>20</a:t>
            </a:fld>
            <a:endParaRPr lang="en-US" altLang="en-US">
              <a:solidFill>
                <a:schemeClr val="tx1"/>
              </a:solidFill>
            </a:endParaRPr>
          </a:p>
        </p:txBody>
      </p:sp>
      <p:sp>
        <p:nvSpPr>
          <p:cNvPr id="35843" name="Rectangle 2">
            <a:extLst>
              <a:ext uri="{FF2B5EF4-FFF2-40B4-BE49-F238E27FC236}">
                <a16:creationId xmlns:a16="http://schemas.microsoft.com/office/drawing/2014/main" id="{844C5FC0-9879-427F-9348-365DA8503EAA}"/>
              </a:ext>
            </a:extLst>
          </p:cNvPr>
          <p:cNvSpPr>
            <a:spLocks noGrp="1" noChangeArrowheads="1"/>
          </p:cNvSpPr>
          <p:nvPr>
            <p:ph type="title"/>
          </p:nvPr>
        </p:nvSpPr>
        <p:spPr/>
        <p:txBody>
          <a:bodyPr/>
          <a:lstStyle/>
          <a:p>
            <a:pPr eaLnBrk="1" hangingPunct="1"/>
            <a:r>
              <a:rPr lang="en-US" altLang="en-US">
                <a:solidFill>
                  <a:schemeClr val="tx1"/>
                </a:solidFill>
              </a:rPr>
              <a:t>The yield of the </a:t>
            </a:r>
            <a:r>
              <a:rPr lang="en-US" altLang="en-US">
                <a:solidFill>
                  <a:srgbClr val="0000FF"/>
                </a:solidFill>
              </a:rPr>
              <a:t>1997</a:t>
            </a:r>
            <a:r>
              <a:rPr lang="en-US" altLang="en-US"/>
              <a:t> </a:t>
            </a:r>
            <a:r>
              <a:rPr lang="en-US" altLang="en-US">
                <a:solidFill>
                  <a:schemeClr val="tx1"/>
                </a:solidFill>
              </a:rPr>
              <a:t>year class</a:t>
            </a:r>
          </a:p>
        </p:txBody>
      </p:sp>
      <p:graphicFrame>
        <p:nvGraphicFramePr>
          <p:cNvPr id="35844" name="Object 3">
            <a:extLst>
              <a:ext uri="{FF2B5EF4-FFF2-40B4-BE49-F238E27FC236}">
                <a16:creationId xmlns:a16="http://schemas.microsoft.com/office/drawing/2014/main" id="{57A03817-0194-4D47-8570-CEB45BB038D7}"/>
              </a:ext>
            </a:extLst>
          </p:cNvPr>
          <p:cNvGraphicFramePr>
            <a:graphicFrameLocks noChangeAspect="1"/>
          </p:cNvGraphicFramePr>
          <p:nvPr>
            <p:ph idx="1"/>
          </p:nvPr>
        </p:nvGraphicFramePr>
        <p:xfrm>
          <a:off x="681038" y="1268413"/>
          <a:ext cx="8197850" cy="5208587"/>
        </p:xfrm>
        <a:graphic>
          <a:graphicData uri="http://schemas.openxmlformats.org/presentationml/2006/ole">
            <mc:AlternateContent xmlns:mc="http://schemas.openxmlformats.org/markup-compatibility/2006">
              <mc:Choice xmlns:v="urn:schemas-microsoft-com:vml" Requires="v">
                <p:oleObj spid="_x0000_s35846" name="Chart" r:id="rId4" imgW="6686411" imgH="4248104" progId="MSGraph.Chart.8">
                  <p:embed followColorScheme="full"/>
                </p:oleObj>
              </mc:Choice>
              <mc:Fallback>
                <p:oleObj name="Chart" r:id="rId4" imgW="6686411" imgH="424810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268413"/>
                        <a:ext cx="8197850" cy="52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5845" name="Text Box 5">
            <a:extLst>
              <a:ext uri="{FF2B5EF4-FFF2-40B4-BE49-F238E27FC236}">
                <a16:creationId xmlns:a16="http://schemas.microsoft.com/office/drawing/2014/main" id="{3FCFAE30-D180-45D9-AF64-2214AFBB0706}"/>
              </a:ext>
            </a:extLst>
          </p:cNvPr>
          <p:cNvSpPr txBox="1">
            <a:spLocks noChangeArrowheads="1"/>
          </p:cNvSpPr>
          <p:nvPr/>
        </p:nvSpPr>
        <p:spPr bwMode="auto">
          <a:xfrm>
            <a:off x="4641850" y="1087438"/>
            <a:ext cx="2498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00FF"/>
                </a:solidFill>
                <a:latin typeface="Tahoma" panose="020B0604030504040204" pitchFamily="34" charset="0"/>
              </a:rPr>
              <a:t>Total yield: 280 kt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C07FE78-83DF-4DE5-91E2-891D49B6F848}"/>
              </a:ext>
            </a:extLst>
          </p:cNvPr>
          <p:cNvSpPr>
            <a:spLocks noGrp="1"/>
          </p:cNvSpPr>
          <p:nvPr>
            <p:ph type="sldNum" sz="quarter" idx="10"/>
          </p:nvPr>
        </p:nvSpPr>
        <p:spPr/>
        <p:txBody>
          <a:bodyPr/>
          <a:lstStyle/>
          <a:p>
            <a:pPr>
              <a:defRPr/>
            </a:pPr>
            <a:fld id="{EEB4ECB2-7E43-485F-9C39-2D0F358CE0E6}" type="slidenum">
              <a:rPr lang="en-US" altLang="en-US"/>
              <a:pPr>
                <a:defRPr/>
              </a:pPr>
              <a:t>21</a:t>
            </a:fld>
            <a:endParaRPr lang="en-US" altLang="en-US">
              <a:solidFill>
                <a:schemeClr val="tx1"/>
              </a:solidFill>
            </a:endParaRPr>
          </a:p>
        </p:txBody>
      </p:sp>
      <p:sp>
        <p:nvSpPr>
          <p:cNvPr id="37891" name="Rectangle 4">
            <a:extLst>
              <a:ext uri="{FF2B5EF4-FFF2-40B4-BE49-F238E27FC236}">
                <a16:creationId xmlns:a16="http://schemas.microsoft.com/office/drawing/2014/main" id="{75F99E10-EADB-4D99-9DDE-57E39A84B6C9}"/>
              </a:ext>
            </a:extLst>
          </p:cNvPr>
          <p:cNvSpPr>
            <a:spLocks noGrp="1" noChangeArrowheads="1"/>
          </p:cNvSpPr>
          <p:nvPr>
            <p:ph type="title"/>
          </p:nvPr>
        </p:nvSpPr>
        <p:spPr/>
        <p:txBody>
          <a:bodyPr/>
          <a:lstStyle/>
          <a:p>
            <a:pPr eaLnBrk="1" hangingPunct="1"/>
            <a:r>
              <a:rPr lang="en-US" altLang="en-US"/>
              <a:t>The yield of all year classes</a:t>
            </a:r>
          </a:p>
        </p:txBody>
      </p:sp>
      <p:graphicFrame>
        <p:nvGraphicFramePr>
          <p:cNvPr id="37892" name="Object 6">
            <a:extLst>
              <a:ext uri="{FF2B5EF4-FFF2-40B4-BE49-F238E27FC236}">
                <a16:creationId xmlns:a16="http://schemas.microsoft.com/office/drawing/2014/main" id="{79F1BFA1-E591-4DAF-9BFE-B68AD59F0E20}"/>
              </a:ext>
            </a:extLst>
          </p:cNvPr>
          <p:cNvGraphicFramePr>
            <a:graphicFrameLocks/>
          </p:cNvGraphicFramePr>
          <p:nvPr/>
        </p:nvGraphicFramePr>
        <p:xfrm>
          <a:off x="828675" y="990600"/>
          <a:ext cx="8181975" cy="5800725"/>
        </p:xfrm>
        <a:graphic>
          <a:graphicData uri="http://schemas.openxmlformats.org/presentationml/2006/ole">
            <mc:AlternateContent xmlns:mc="http://schemas.openxmlformats.org/markup-compatibility/2006">
              <mc:Choice xmlns:v="urn:schemas-microsoft-com:vml" Requires="v">
                <p:oleObj spid="_x0000_s37894" name="Worksheet" r:id="rId4" imgW="8039308" imgH="5810435" progId="Excel.Sheet.8">
                  <p:embed/>
                </p:oleObj>
              </mc:Choice>
              <mc:Fallback>
                <p:oleObj name="Worksheet" r:id="rId4" imgW="8039308" imgH="5810435" progId="Excel.Sheet.8">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 y="990600"/>
                        <a:ext cx="8181975"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689" name="Rectangle 17">
            <a:extLst>
              <a:ext uri="{FF2B5EF4-FFF2-40B4-BE49-F238E27FC236}">
                <a16:creationId xmlns:a16="http://schemas.microsoft.com/office/drawing/2014/main" id="{0531E2EA-F301-45ED-874E-0E309170CEEA}"/>
              </a:ext>
            </a:extLst>
          </p:cNvPr>
          <p:cNvSpPr>
            <a:spLocks noChangeArrowheads="1"/>
          </p:cNvSpPr>
          <p:nvPr/>
        </p:nvSpPr>
        <p:spPr bwMode="auto">
          <a:xfrm>
            <a:off x="827088" y="1008063"/>
            <a:ext cx="1368425" cy="5805487"/>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4689"/>
                                        </p:tgtEl>
                                        <p:attrNameLst>
                                          <p:attrName>style.visibility</p:attrName>
                                        </p:attrNameLst>
                                      </p:cBhvr>
                                      <p:to>
                                        <p:strVal val="visible"/>
                                      </p:to>
                                    </p:set>
                                    <p:animEffect transition="in" filter="blinds(horizontal)">
                                      <p:cBhvr>
                                        <p:cTn id="7" dur="500"/>
                                        <p:tgtEl>
                                          <p:spTgt spid="924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D040191-3FF6-4DDC-A3D7-5FEC63B0F28B}"/>
              </a:ext>
            </a:extLst>
          </p:cNvPr>
          <p:cNvSpPr>
            <a:spLocks noGrp="1"/>
          </p:cNvSpPr>
          <p:nvPr>
            <p:ph type="sldNum" sz="quarter" idx="10"/>
          </p:nvPr>
        </p:nvSpPr>
        <p:spPr/>
        <p:txBody>
          <a:bodyPr/>
          <a:lstStyle/>
          <a:p>
            <a:pPr>
              <a:defRPr/>
            </a:pPr>
            <a:fld id="{17EDBCAF-F156-4573-BDAC-444F1776ECE6}" type="slidenum">
              <a:rPr lang="en-US" altLang="en-US"/>
              <a:pPr>
                <a:defRPr/>
              </a:pPr>
              <a:t>22</a:t>
            </a:fld>
            <a:endParaRPr lang="en-US" altLang="en-US">
              <a:solidFill>
                <a:schemeClr val="tx1"/>
              </a:solidFill>
            </a:endParaRPr>
          </a:p>
        </p:txBody>
      </p:sp>
      <p:sp>
        <p:nvSpPr>
          <p:cNvPr id="39939" name="Rectangle 4">
            <a:extLst>
              <a:ext uri="{FF2B5EF4-FFF2-40B4-BE49-F238E27FC236}">
                <a16:creationId xmlns:a16="http://schemas.microsoft.com/office/drawing/2014/main" id="{038B85DA-DCF7-4BA0-A7D9-6FDB2E1356A8}"/>
              </a:ext>
            </a:extLst>
          </p:cNvPr>
          <p:cNvSpPr>
            <a:spLocks noGrp="1" noChangeArrowheads="1"/>
          </p:cNvSpPr>
          <p:nvPr>
            <p:ph type="title"/>
          </p:nvPr>
        </p:nvSpPr>
        <p:spPr/>
        <p:txBody>
          <a:bodyPr/>
          <a:lstStyle/>
          <a:p>
            <a:pPr eaLnBrk="1" hangingPunct="1"/>
            <a:r>
              <a:rPr lang="en-US" altLang="en-US"/>
              <a:t>Yield by yearclasses</a:t>
            </a:r>
          </a:p>
        </p:txBody>
      </p:sp>
      <p:graphicFrame>
        <p:nvGraphicFramePr>
          <p:cNvPr id="39940" name="Object 8">
            <a:extLst>
              <a:ext uri="{FF2B5EF4-FFF2-40B4-BE49-F238E27FC236}">
                <a16:creationId xmlns:a16="http://schemas.microsoft.com/office/drawing/2014/main" id="{1F84664C-90BE-4827-A714-E08D76365F3B}"/>
              </a:ext>
            </a:extLst>
          </p:cNvPr>
          <p:cNvGraphicFramePr>
            <a:graphicFrameLocks noChangeAspect="1"/>
          </p:cNvGraphicFramePr>
          <p:nvPr>
            <p:ph idx="1"/>
          </p:nvPr>
        </p:nvGraphicFramePr>
        <p:xfrm>
          <a:off x="1042988" y="1484313"/>
          <a:ext cx="7467600" cy="4733925"/>
        </p:xfrm>
        <a:graphic>
          <a:graphicData uri="http://schemas.openxmlformats.org/presentationml/2006/ole">
            <mc:AlternateContent xmlns:mc="http://schemas.openxmlformats.org/markup-compatibility/2006">
              <mc:Choice xmlns:v="urn:schemas-microsoft-com:vml" Requires="v">
                <p:oleObj spid="_x0000_s39942" name="Chart" r:id="rId4" imgW="7467600" imgH="4734087" progId="MSGraph.Chart.8">
                  <p:embed followColorScheme="full"/>
                </p:oleObj>
              </mc:Choice>
              <mc:Fallback>
                <p:oleObj name="Chart" r:id="rId4" imgW="7467600" imgH="4734087" progId="MSGraph.Chart.8">
                  <p:embed followColorScheme="full"/>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484313"/>
                        <a:ext cx="74676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1" name="Text Box 9">
            <a:extLst>
              <a:ext uri="{FF2B5EF4-FFF2-40B4-BE49-F238E27FC236}">
                <a16:creationId xmlns:a16="http://schemas.microsoft.com/office/drawing/2014/main" id="{EE189575-62B8-4839-94E4-B63E234CFD0F}"/>
              </a:ext>
            </a:extLst>
          </p:cNvPr>
          <p:cNvSpPr txBox="1">
            <a:spLocks noChangeArrowheads="1"/>
          </p:cNvSpPr>
          <p:nvPr/>
        </p:nvSpPr>
        <p:spPr bwMode="auto">
          <a:xfrm>
            <a:off x="4932363" y="1200150"/>
            <a:ext cx="3600450" cy="15811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b="1">
                <a:latin typeface="Tahoma" panose="020B0604030504040204" pitchFamily="34" charset="0"/>
              </a:rPr>
              <a:t>Year class yield is very variable.</a:t>
            </a:r>
          </a:p>
          <a:p>
            <a:pPr>
              <a:spcBef>
                <a:spcPct val="50000"/>
              </a:spcBef>
            </a:pPr>
            <a:r>
              <a:rPr lang="en-US" altLang="en-US" sz="1400" b="1">
                <a:latin typeface="Tahoma" panose="020B0604030504040204" pitchFamily="34" charset="0"/>
              </a:rPr>
              <a:t>In recent years (1980 onwards) the largest difference is fivefold</a:t>
            </a:r>
          </a:p>
          <a:p>
            <a:pPr>
              <a:spcBef>
                <a:spcPct val="50000"/>
              </a:spcBef>
            </a:pPr>
            <a:r>
              <a:rPr lang="en-US" altLang="en-US" sz="1400" b="1">
                <a:latin typeface="Tahoma" panose="020B0604030504040204" pitchFamily="34" charset="0"/>
              </a:rPr>
              <a:t>Note: final yield of the most recent year classes is not known until it has passed through the fisheries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BB2CFF90-4525-403A-AB87-FB1FCEEF326F}"/>
              </a:ext>
            </a:extLst>
          </p:cNvPr>
          <p:cNvSpPr>
            <a:spLocks noGrp="1"/>
          </p:cNvSpPr>
          <p:nvPr>
            <p:ph type="sldNum" sz="quarter" idx="10"/>
          </p:nvPr>
        </p:nvSpPr>
        <p:spPr/>
        <p:txBody>
          <a:bodyPr/>
          <a:lstStyle/>
          <a:p>
            <a:pPr>
              <a:defRPr/>
            </a:pPr>
            <a:fld id="{386D180D-4FFD-43F6-9C44-EE0EE2D108B2}" type="slidenum">
              <a:rPr lang="en-US" altLang="en-US"/>
              <a:pPr>
                <a:defRPr/>
              </a:pPr>
              <a:t>23</a:t>
            </a:fld>
            <a:endParaRPr lang="en-US" altLang="en-US">
              <a:solidFill>
                <a:schemeClr val="tx1"/>
              </a:solidFill>
            </a:endParaRPr>
          </a:p>
        </p:txBody>
      </p:sp>
      <p:sp>
        <p:nvSpPr>
          <p:cNvPr id="41987" name="Rectangle 2">
            <a:extLst>
              <a:ext uri="{FF2B5EF4-FFF2-40B4-BE49-F238E27FC236}">
                <a16:creationId xmlns:a16="http://schemas.microsoft.com/office/drawing/2014/main" id="{2F15626F-7453-496F-A22C-EAF07D2E5C3B}"/>
              </a:ext>
            </a:extLst>
          </p:cNvPr>
          <p:cNvSpPr>
            <a:spLocks noGrp="1" noChangeArrowheads="1"/>
          </p:cNvSpPr>
          <p:nvPr>
            <p:ph type="title"/>
          </p:nvPr>
        </p:nvSpPr>
        <p:spPr/>
        <p:txBody>
          <a:bodyPr/>
          <a:lstStyle/>
          <a:p>
            <a:pPr eaLnBrk="1" hangingPunct="1"/>
            <a:r>
              <a:rPr lang="en-US" altLang="en-US">
                <a:solidFill>
                  <a:schemeClr val="tx1"/>
                </a:solidFill>
              </a:rPr>
              <a:t>The yield of the </a:t>
            </a:r>
            <a:r>
              <a:rPr lang="en-US" altLang="en-US">
                <a:solidFill>
                  <a:schemeClr val="hlink"/>
                </a:solidFill>
              </a:rPr>
              <a:t>2001</a:t>
            </a:r>
            <a:r>
              <a:rPr lang="en-US" altLang="en-US">
                <a:solidFill>
                  <a:schemeClr val="tx1"/>
                </a:solidFill>
              </a:rPr>
              <a:t> yearclass</a:t>
            </a:r>
          </a:p>
        </p:txBody>
      </p:sp>
      <p:graphicFrame>
        <p:nvGraphicFramePr>
          <p:cNvPr id="41988" name="Object 3">
            <a:extLst>
              <a:ext uri="{FF2B5EF4-FFF2-40B4-BE49-F238E27FC236}">
                <a16:creationId xmlns:a16="http://schemas.microsoft.com/office/drawing/2014/main" id="{C73069FB-B6EB-4B4B-92BE-E8D18452C381}"/>
              </a:ext>
            </a:extLst>
          </p:cNvPr>
          <p:cNvGraphicFramePr>
            <a:graphicFrameLocks noChangeAspect="1"/>
          </p:cNvGraphicFramePr>
          <p:nvPr>
            <p:ph idx="1"/>
          </p:nvPr>
        </p:nvGraphicFramePr>
        <p:xfrm>
          <a:off x="684213" y="1268413"/>
          <a:ext cx="8197850" cy="5208587"/>
        </p:xfrm>
        <a:graphic>
          <a:graphicData uri="http://schemas.openxmlformats.org/presentationml/2006/ole">
            <mc:AlternateContent xmlns:mc="http://schemas.openxmlformats.org/markup-compatibility/2006">
              <mc:Choice xmlns:v="urn:schemas-microsoft-com:vml" Requires="v">
                <p:oleObj spid="_x0000_s41998" name="Chart" r:id="rId4" imgW="6686411" imgH="4248104" progId="MSGraph.Chart.8">
                  <p:embed followColorScheme="full"/>
                </p:oleObj>
              </mc:Choice>
              <mc:Fallback>
                <p:oleObj name="Chart" r:id="rId4" imgW="6686411" imgH="424810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268413"/>
                        <a:ext cx="8197850" cy="52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41989" name="Group 12">
            <a:extLst>
              <a:ext uri="{FF2B5EF4-FFF2-40B4-BE49-F238E27FC236}">
                <a16:creationId xmlns:a16="http://schemas.microsoft.com/office/drawing/2014/main" id="{55ADC576-AA2C-40CC-A639-998809C5D685}"/>
              </a:ext>
            </a:extLst>
          </p:cNvPr>
          <p:cNvGrpSpPr>
            <a:grpSpLocks/>
          </p:cNvGrpSpPr>
          <p:nvPr/>
        </p:nvGrpSpPr>
        <p:grpSpPr bwMode="auto">
          <a:xfrm>
            <a:off x="5651500" y="1700213"/>
            <a:ext cx="2544763" cy="4081462"/>
            <a:chOff x="3560" y="1071"/>
            <a:chExt cx="1603" cy="2571"/>
          </a:xfrm>
        </p:grpSpPr>
        <p:sp>
          <p:nvSpPr>
            <p:cNvPr id="41995" name="Oval 7">
              <a:extLst>
                <a:ext uri="{FF2B5EF4-FFF2-40B4-BE49-F238E27FC236}">
                  <a16:creationId xmlns:a16="http://schemas.microsoft.com/office/drawing/2014/main" id="{EF0AB955-ABCA-4F58-9DAF-62BA8880531F}"/>
                </a:ext>
              </a:extLst>
            </p:cNvPr>
            <p:cNvSpPr>
              <a:spLocks noChangeArrowheads="1"/>
            </p:cNvSpPr>
            <p:nvPr/>
          </p:nvSpPr>
          <p:spPr bwMode="auto">
            <a:xfrm>
              <a:off x="4936" y="3415"/>
              <a:ext cx="227" cy="227"/>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996" name="Text Box 8">
              <a:extLst>
                <a:ext uri="{FF2B5EF4-FFF2-40B4-BE49-F238E27FC236}">
                  <a16:creationId xmlns:a16="http://schemas.microsoft.com/office/drawing/2014/main" id="{C30CB80D-A2ED-456B-AC09-E445F68AF98A}"/>
                </a:ext>
              </a:extLst>
            </p:cNvPr>
            <p:cNvSpPr txBox="1">
              <a:spLocks noChangeArrowheads="1"/>
            </p:cNvSpPr>
            <p:nvPr/>
          </p:nvSpPr>
          <p:spPr bwMode="auto">
            <a:xfrm>
              <a:off x="3560" y="1071"/>
              <a:ext cx="1497" cy="4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b="1">
                  <a:solidFill>
                    <a:schemeClr val="hlink"/>
                  </a:solidFill>
                  <a:latin typeface="Tahoma" panose="020B0604030504040204" pitchFamily="34" charset="0"/>
                </a:rPr>
                <a:t>Yield of 5 year olds in 2006 at an all time historic low.</a:t>
              </a:r>
            </a:p>
          </p:txBody>
        </p:sp>
        <p:sp>
          <p:nvSpPr>
            <p:cNvPr id="41997" name="Line 9">
              <a:extLst>
                <a:ext uri="{FF2B5EF4-FFF2-40B4-BE49-F238E27FC236}">
                  <a16:creationId xmlns:a16="http://schemas.microsoft.com/office/drawing/2014/main" id="{F7DEF084-78C4-4912-B65C-5FE1C4D9FA1C}"/>
                </a:ext>
              </a:extLst>
            </p:cNvPr>
            <p:cNvSpPr>
              <a:spLocks noChangeShapeType="1"/>
            </p:cNvSpPr>
            <p:nvPr/>
          </p:nvSpPr>
          <p:spPr bwMode="auto">
            <a:xfrm>
              <a:off x="5048" y="1570"/>
              <a:ext cx="0" cy="1769"/>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07639" name="Group 23">
            <a:extLst>
              <a:ext uri="{FF2B5EF4-FFF2-40B4-BE49-F238E27FC236}">
                <a16:creationId xmlns:a16="http://schemas.microsoft.com/office/drawing/2014/main" id="{9F1BB17C-0ABF-44C7-9CC6-0BDD9B5B1271}"/>
              </a:ext>
            </a:extLst>
          </p:cNvPr>
          <p:cNvGrpSpPr>
            <a:grpSpLocks/>
          </p:cNvGrpSpPr>
          <p:nvPr/>
        </p:nvGrpSpPr>
        <p:grpSpPr bwMode="auto">
          <a:xfrm>
            <a:off x="6546850" y="836613"/>
            <a:ext cx="2295525" cy="5005387"/>
            <a:chOff x="4124" y="527"/>
            <a:chExt cx="1446" cy="3153"/>
          </a:xfrm>
        </p:grpSpPr>
        <p:sp>
          <p:nvSpPr>
            <p:cNvPr id="41991" name="Text Box 4">
              <a:extLst>
                <a:ext uri="{FF2B5EF4-FFF2-40B4-BE49-F238E27FC236}">
                  <a16:creationId xmlns:a16="http://schemas.microsoft.com/office/drawing/2014/main" id="{CF3870CA-B6A6-4EC2-822E-3199FFD0DFED}"/>
                </a:ext>
              </a:extLst>
            </p:cNvPr>
            <p:cNvSpPr txBox="1">
              <a:spLocks noChangeArrowheads="1"/>
            </p:cNvSpPr>
            <p:nvPr/>
          </p:nvSpPr>
          <p:spPr bwMode="auto">
            <a:xfrm>
              <a:off x="4124" y="527"/>
              <a:ext cx="144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solidFill>
                    <a:schemeClr val="hlink"/>
                  </a:solidFill>
                  <a:latin typeface="Tahoma" panose="020B0604030504040204" pitchFamily="34" charset="0"/>
                </a:rPr>
                <a:t>What is the future yield</a:t>
              </a:r>
              <a:br>
                <a:rPr lang="en-US" altLang="en-US" sz="1400" b="1">
                  <a:solidFill>
                    <a:schemeClr val="hlink"/>
                  </a:solidFill>
                  <a:latin typeface="Tahoma" panose="020B0604030504040204" pitchFamily="34" charset="0"/>
                </a:rPr>
              </a:br>
              <a:r>
                <a:rPr lang="en-US" altLang="en-US" sz="1400" b="1">
                  <a:solidFill>
                    <a:schemeClr val="hlink"/>
                  </a:solidFill>
                  <a:latin typeface="Tahoma" panose="020B0604030504040204" pitchFamily="34" charset="0"/>
                </a:rPr>
                <a:t>from this year class?</a:t>
              </a:r>
            </a:p>
          </p:txBody>
        </p:sp>
        <p:sp>
          <p:nvSpPr>
            <p:cNvPr id="41992" name="Text Box 10">
              <a:extLst>
                <a:ext uri="{FF2B5EF4-FFF2-40B4-BE49-F238E27FC236}">
                  <a16:creationId xmlns:a16="http://schemas.microsoft.com/office/drawing/2014/main" id="{8836A66A-BA50-42A8-8FC2-4FB1FCFFD31D}"/>
                </a:ext>
              </a:extLst>
            </p:cNvPr>
            <p:cNvSpPr txBox="1">
              <a:spLocks noChangeArrowheads="1"/>
            </p:cNvSpPr>
            <p:nvPr/>
          </p:nvSpPr>
          <p:spPr bwMode="auto">
            <a:xfrm>
              <a:off x="5152" y="3150"/>
              <a:ext cx="189"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solidFill>
                    <a:schemeClr val="hlink"/>
                  </a:solidFill>
                  <a:latin typeface="Tahoma" panose="020B0604030504040204" pitchFamily="34" charset="0"/>
                </a:rPr>
                <a:t>?</a:t>
              </a:r>
              <a:br>
                <a:rPr lang="is-IS" altLang="en-US" sz="1600" b="1">
                  <a:solidFill>
                    <a:schemeClr val="hlink"/>
                  </a:solidFill>
                  <a:latin typeface="Tahoma" panose="020B0604030504040204" pitchFamily="34" charset="0"/>
                </a:rPr>
              </a:br>
              <a:r>
                <a:rPr lang="is-IS" altLang="en-US" sz="1600" b="1">
                  <a:solidFill>
                    <a:schemeClr val="hlink"/>
                  </a:solidFill>
                  <a:latin typeface="Tahoma" panose="020B0604030504040204" pitchFamily="34" charset="0"/>
                </a:rPr>
                <a:t>?</a:t>
              </a:r>
              <a:br>
                <a:rPr lang="is-IS" altLang="en-US" sz="1600" b="1">
                  <a:solidFill>
                    <a:schemeClr val="hlink"/>
                  </a:solidFill>
                  <a:latin typeface="Tahoma" panose="020B0604030504040204" pitchFamily="34" charset="0"/>
                </a:rPr>
              </a:br>
              <a:r>
                <a:rPr lang="is-IS" altLang="en-US" sz="1600" b="1">
                  <a:solidFill>
                    <a:schemeClr val="hlink"/>
                  </a:solidFill>
                  <a:latin typeface="Tahoma" panose="020B0604030504040204" pitchFamily="34" charset="0"/>
                </a:rPr>
                <a:t>?</a:t>
              </a:r>
              <a:endParaRPr lang="en-US" altLang="en-US" sz="1600" b="1">
                <a:solidFill>
                  <a:schemeClr val="hlink"/>
                </a:solidFill>
                <a:latin typeface="Tahoma" panose="020B0604030504040204" pitchFamily="34" charset="0"/>
              </a:endParaRPr>
            </a:p>
          </p:txBody>
        </p:sp>
        <p:sp>
          <p:nvSpPr>
            <p:cNvPr id="41993" name="Line 13">
              <a:extLst>
                <a:ext uri="{FF2B5EF4-FFF2-40B4-BE49-F238E27FC236}">
                  <a16:creationId xmlns:a16="http://schemas.microsoft.com/office/drawing/2014/main" id="{45D1C221-B17B-4542-B278-476BFAEB6930}"/>
                </a:ext>
              </a:extLst>
            </p:cNvPr>
            <p:cNvSpPr>
              <a:spLocks noChangeShapeType="1"/>
            </p:cNvSpPr>
            <p:nvPr/>
          </p:nvSpPr>
          <p:spPr bwMode="auto">
            <a:xfrm>
              <a:off x="5239" y="890"/>
              <a:ext cx="2" cy="2281"/>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94" name="Text Box 17">
              <a:extLst>
                <a:ext uri="{FF2B5EF4-FFF2-40B4-BE49-F238E27FC236}">
                  <a16:creationId xmlns:a16="http://schemas.microsoft.com/office/drawing/2014/main" id="{5F2A61F8-BA42-49E0-895B-258C843D1B03}"/>
                </a:ext>
              </a:extLst>
            </p:cNvPr>
            <p:cNvSpPr txBox="1">
              <a:spLocks noChangeArrowheads="1"/>
            </p:cNvSpPr>
            <p:nvPr/>
          </p:nvSpPr>
          <p:spPr bwMode="auto">
            <a:xfrm>
              <a:off x="5288" y="2698"/>
              <a:ext cx="189"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solidFill>
                    <a:schemeClr val="hlink"/>
                  </a:solidFill>
                  <a:latin typeface="Tahoma" panose="020B0604030504040204" pitchFamily="34" charset="0"/>
                </a:rPr>
                <a:t>?</a:t>
              </a:r>
              <a:br>
                <a:rPr lang="is-IS" altLang="en-US" sz="1600" b="1">
                  <a:solidFill>
                    <a:schemeClr val="hlink"/>
                  </a:solidFill>
                  <a:latin typeface="Tahoma" panose="020B0604030504040204" pitchFamily="34" charset="0"/>
                </a:rPr>
              </a:br>
              <a:r>
                <a:rPr lang="is-IS" altLang="en-US" sz="1600" b="1">
                  <a:solidFill>
                    <a:schemeClr val="hlink"/>
                  </a:solidFill>
                  <a:latin typeface="Tahoma" panose="020B0604030504040204" pitchFamily="34" charset="0"/>
                </a:rPr>
                <a:t>?</a:t>
              </a:r>
              <a:br>
                <a:rPr lang="is-IS" altLang="en-US" sz="1600" b="1">
                  <a:solidFill>
                    <a:schemeClr val="hlink"/>
                  </a:solidFill>
                  <a:latin typeface="Tahoma" panose="020B0604030504040204" pitchFamily="34" charset="0"/>
                </a:rPr>
              </a:br>
              <a:r>
                <a:rPr lang="is-IS" altLang="en-US" sz="1600" b="1">
                  <a:solidFill>
                    <a:schemeClr val="hlink"/>
                  </a:solidFill>
                  <a:latin typeface="Tahoma" panose="020B0604030504040204" pitchFamily="34" charset="0"/>
                </a:rPr>
                <a:t>?</a:t>
              </a:r>
            </a:p>
            <a:p>
              <a:r>
                <a:rPr lang="is-IS" altLang="en-US" sz="1600" b="1">
                  <a:solidFill>
                    <a:schemeClr val="hlink"/>
                  </a:solidFill>
                  <a:latin typeface="Tahoma" panose="020B0604030504040204" pitchFamily="34" charset="0"/>
                </a:rPr>
                <a:t>?</a:t>
              </a:r>
              <a:br>
                <a:rPr lang="is-IS" altLang="en-US" sz="1600" b="1">
                  <a:solidFill>
                    <a:schemeClr val="hlink"/>
                  </a:solidFill>
                  <a:latin typeface="Tahoma" panose="020B0604030504040204" pitchFamily="34" charset="0"/>
                </a:rPr>
              </a:br>
              <a:r>
                <a:rPr lang="is-IS" altLang="en-US" sz="1600" b="1">
                  <a:solidFill>
                    <a:schemeClr val="hlink"/>
                  </a:solidFill>
                  <a:latin typeface="Tahoma" panose="020B0604030504040204" pitchFamily="34" charset="0"/>
                </a:rPr>
                <a:t>?</a:t>
              </a:r>
              <a:br>
                <a:rPr lang="is-IS" altLang="en-US" sz="1600" b="1">
                  <a:solidFill>
                    <a:schemeClr val="hlink"/>
                  </a:solidFill>
                  <a:latin typeface="Tahoma" panose="020B0604030504040204" pitchFamily="34" charset="0"/>
                </a:rPr>
              </a:br>
              <a:r>
                <a:rPr lang="is-IS" altLang="en-US" sz="1600" b="1">
                  <a:solidFill>
                    <a:schemeClr val="hlink"/>
                  </a:solidFill>
                  <a:latin typeface="Tahoma" panose="020B0604030504040204" pitchFamily="34" charset="0"/>
                </a:rPr>
                <a:t>?</a:t>
              </a:r>
              <a:endParaRPr lang="en-US" altLang="en-US" sz="1600" b="1">
                <a:solidFill>
                  <a:schemeClr val="hlink"/>
                </a:solidFill>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07639"/>
                                        </p:tgtEl>
                                        <p:attrNameLst>
                                          <p:attrName>style.visibility</p:attrName>
                                        </p:attrNameLst>
                                      </p:cBhvr>
                                      <p:to>
                                        <p:strVal val="visible"/>
                                      </p:to>
                                    </p:set>
                                    <p:anim calcmode="lin" valueType="num">
                                      <p:cBhvr additive="base">
                                        <p:cTn id="7" dur="500" fill="hold"/>
                                        <p:tgtEl>
                                          <p:spTgt spid="1007639"/>
                                        </p:tgtEl>
                                        <p:attrNameLst>
                                          <p:attrName>ppt_x</p:attrName>
                                        </p:attrNameLst>
                                      </p:cBhvr>
                                      <p:tavLst>
                                        <p:tav tm="0">
                                          <p:val>
                                            <p:strVal val="#ppt_x"/>
                                          </p:val>
                                        </p:tav>
                                        <p:tav tm="100000">
                                          <p:val>
                                            <p:strVal val="#ppt_x"/>
                                          </p:val>
                                        </p:tav>
                                      </p:tavLst>
                                    </p:anim>
                                    <p:anim calcmode="lin" valueType="num">
                                      <p:cBhvr additive="base">
                                        <p:cTn id="8" dur="500" fill="hold"/>
                                        <p:tgtEl>
                                          <p:spTgt spid="10076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42A3114D-8945-4B4B-B465-6B253774C636}"/>
              </a:ext>
            </a:extLst>
          </p:cNvPr>
          <p:cNvSpPr>
            <a:spLocks noGrp="1"/>
          </p:cNvSpPr>
          <p:nvPr>
            <p:ph type="sldNum" sz="quarter" idx="10"/>
          </p:nvPr>
        </p:nvSpPr>
        <p:spPr/>
        <p:txBody>
          <a:bodyPr/>
          <a:lstStyle/>
          <a:p>
            <a:pPr>
              <a:defRPr/>
            </a:pPr>
            <a:fld id="{6FBFE340-5703-43C7-B114-B3F4C98064FE}" type="slidenum">
              <a:rPr lang="en-US" altLang="en-US"/>
              <a:pPr>
                <a:defRPr/>
              </a:pPr>
              <a:t>24</a:t>
            </a:fld>
            <a:endParaRPr lang="en-US" altLang="en-US">
              <a:solidFill>
                <a:schemeClr val="tx1"/>
              </a:solidFill>
            </a:endParaRPr>
          </a:p>
        </p:txBody>
      </p:sp>
      <p:sp>
        <p:nvSpPr>
          <p:cNvPr id="44035" name="Rectangle 2">
            <a:extLst>
              <a:ext uri="{FF2B5EF4-FFF2-40B4-BE49-F238E27FC236}">
                <a16:creationId xmlns:a16="http://schemas.microsoft.com/office/drawing/2014/main" id="{E7FECA6C-EF39-40F3-8E1B-2FD5C4810F05}"/>
              </a:ext>
            </a:extLst>
          </p:cNvPr>
          <p:cNvSpPr>
            <a:spLocks noGrp="1" noChangeArrowheads="1"/>
          </p:cNvSpPr>
          <p:nvPr>
            <p:ph type="title"/>
          </p:nvPr>
        </p:nvSpPr>
        <p:spPr/>
        <p:txBody>
          <a:bodyPr/>
          <a:lstStyle/>
          <a:p>
            <a:pPr eaLnBrk="1" hangingPunct="1"/>
            <a:r>
              <a:rPr lang="en-US" altLang="en-US"/>
              <a:t>Yield by year classes – what is ahead?</a:t>
            </a:r>
          </a:p>
        </p:txBody>
      </p:sp>
      <p:graphicFrame>
        <p:nvGraphicFramePr>
          <p:cNvPr id="44036" name="Object 3">
            <a:extLst>
              <a:ext uri="{FF2B5EF4-FFF2-40B4-BE49-F238E27FC236}">
                <a16:creationId xmlns:a16="http://schemas.microsoft.com/office/drawing/2014/main" id="{365BBE1C-2A9E-4E7A-B03B-C635DEB16E87}"/>
              </a:ext>
            </a:extLst>
          </p:cNvPr>
          <p:cNvGraphicFramePr>
            <a:graphicFrameLocks/>
          </p:cNvGraphicFramePr>
          <p:nvPr/>
        </p:nvGraphicFramePr>
        <p:xfrm>
          <a:off x="828675" y="990600"/>
          <a:ext cx="8172450" cy="5800725"/>
        </p:xfrm>
        <a:graphic>
          <a:graphicData uri="http://schemas.openxmlformats.org/presentationml/2006/ole">
            <mc:AlternateContent xmlns:mc="http://schemas.openxmlformats.org/markup-compatibility/2006">
              <mc:Choice xmlns:v="urn:schemas-microsoft-com:vml" Requires="v">
                <p:oleObj spid="_x0000_s44045" name="Worksheet" r:id="rId4" imgW="8039308" imgH="5810435" progId="Excel.Sheet.8">
                  <p:embed/>
                </p:oleObj>
              </mc:Choice>
              <mc:Fallback>
                <p:oleObj name="Worksheet" r:id="rId4" imgW="8039308" imgH="5810435"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 y="990600"/>
                        <a:ext cx="8172450"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4037" name="Group 4">
            <a:extLst>
              <a:ext uri="{FF2B5EF4-FFF2-40B4-BE49-F238E27FC236}">
                <a16:creationId xmlns:a16="http://schemas.microsoft.com/office/drawing/2014/main" id="{7F5865D7-D73C-409B-80D8-E5E501E9C4EA}"/>
              </a:ext>
            </a:extLst>
          </p:cNvPr>
          <p:cNvGrpSpPr>
            <a:grpSpLocks/>
          </p:cNvGrpSpPr>
          <p:nvPr/>
        </p:nvGrpSpPr>
        <p:grpSpPr bwMode="auto">
          <a:xfrm>
            <a:off x="4787900" y="6453188"/>
            <a:ext cx="3346450" cy="296862"/>
            <a:chOff x="2995" y="4014"/>
            <a:chExt cx="2108" cy="187"/>
          </a:xfrm>
        </p:grpSpPr>
        <p:sp>
          <p:nvSpPr>
            <p:cNvPr id="44038" name="Line 5">
              <a:extLst>
                <a:ext uri="{FF2B5EF4-FFF2-40B4-BE49-F238E27FC236}">
                  <a16:creationId xmlns:a16="http://schemas.microsoft.com/office/drawing/2014/main" id="{750A736E-4873-4587-95A1-673A607CC2DC}"/>
                </a:ext>
              </a:extLst>
            </p:cNvPr>
            <p:cNvSpPr>
              <a:spLocks noChangeShapeType="1"/>
            </p:cNvSpPr>
            <p:nvPr/>
          </p:nvSpPr>
          <p:spPr bwMode="auto">
            <a:xfrm>
              <a:off x="2995" y="4014"/>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039" name="Line 6">
              <a:extLst>
                <a:ext uri="{FF2B5EF4-FFF2-40B4-BE49-F238E27FC236}">
                  <a16:creationId xmlns:a16="http://schemas.microsoft.com/office/drawing/2014/main" id="{83950130-C562-4920-8A3B-E9CE0371070C}"/>
                </a:ext>
              </a:extLst>
            </p:cNvPr>
            <p:cNvSpPr>
              <a:spLocks noChangeShapeType="1"/>
            </p:cNvSpPr>
            <p:nvPr/>
          </p:nvSpPr>
          <p:spPr bwMode="auto">
            <a:xfrm>
              <a:off x="3288" y="4020"/>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040" name="Line 7">
              <a:extLst>
                <a:ext uri="{FF2B5EF4-FFF2-40B4-BE49-F238E27FC236}">
                  <a16:creationId xmlns:a16="http://schemas.microsoft.com/office/drawing/2014/main" id="{E5C530F7-1AF6-4441-9B09-4E388EDA1D33}"/>
                </a:ext>
              </a:extLst>
            </p:cNvPr>
            <p:cNvSpPr>
              <a:spLocks noChangeShapeType="1"/>
            </p:cNvSpPr>
            <p:nvPr/>
          </p:nvSpPr>
          <p:spPr bwMode="auto">
            <a:xfrm>
              <a:off x="3561" y="4020"/>
              <a:ext cx="272" cy="181"/>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041" name="Line 8">
              <a:extLst>
                <a:ext uri="{FF2B5EF4-FFF2-40B4-BE49-F238E27FC236}">
                  <a16:creationId xmlns:a16="http://schemas.microsoft.com/office/drawing/2014/main" id="{1FEA03BE-60CA-40FF-B42E-4C2AD8318CF4}"/>
                </a:ext>
              </a:extLst>
            </p:cNvPr>
            <p:cNvSpPr>
              <a:spLocks noChangeShapeType="1"/>
            </p:cNvSpPr>
            <p:nvPr/>
          </p:nvSpPr>
          <p:spPr bwMode="auto">
            <a:xfrm>
              <a:off x="3878" y="4020"/>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042" name="Line 9">
              <a:extLst>
                <a:ext uri="{FF2B5EF4-FFF2-40B4-BE49-F238E27FC236}">
                  <a16:creationId xmlns:a16="http://schemas.microsoft.com/office/drawing/2014/main" id="{8AEF22CE-9C85-46AF-A650-15EDD711AA01}"/>
                </a:ext>
              </a:extLst>
            </p:cNvPr>
            <p:cNvSpPr>
              <a:spLocks noChangeShapeType="1"/>
            </p:cNvSpPr>
            <p:nvPr/>
          </p:nvSpPr>
          <p:spPr bwMode="auto">
            <a:xfrm>
              <a:off x="4150" y="4020"/>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043" name="Line 10">
              <a:extLst>
                <a:ext uri="{FF2B5EF4-FFF2-40B4-BE49-F238E27FC236}">
                  <a16:creationId xmlns:a16="http://schemas.microsoft.com/office/drawing/2014/main" id="{93291BC0-B6BF-4762-8138-DC83D5FEFF6D}"/>
                </a:ext>
              </a:extLst>
            </p:cNvPr>
            <p:cNvSpPr>
              <a:spLocks noChangeShapeType="1"/>
            </p:cNvSpPr>
            <p:nvPr/>
          </p:nvSpPr>
          <p:spPr bwMode="auto">
            <a:xfrm>
              <a:off x="4468" y="4020"/>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044" name="Line 11">
              <a:extLst>
                <a:ext uri="{FF2B5EF4-FFF2-40B4-BE49-F238E27FC236}">
                  <a16:creationId xmlns:a16="http://schemas.microsoft.com/office/drawing/2014/main" id="{EC03C80A-9837-402F-906B-179E31D1E133}"/>
                </a:ext>
              </a:extLst>
            </p:cNvPr>
            <p:cNvSpPr>
              <a:spLocks noChangeShapeType="1"/>
            </p:cNvSpPr>
            <p:nvPr/>
          </p:nvSpPr>
          <p:spPr bwMode="auto">
            <a:xfrm>
              <a:off x="4831" y="4020"/>
              <a:ext cx="272" cy="181"/>
            </a:xfrm>
            <a:prstGeom prst="line">
              <a:avLst/>
            </a:prstGeom>
            <a:noFill/>
            <a:ln w="254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401F5-6375-402B-9E98-2FA94DC93985}"/>
              </a:ext>
            </a:extLst>
          </p:cNvPr>
          <p:cNvSpPr>
            <a:spLocks noGrp="1"/>
          </p:cNvSpPr>
          <p:nvPr>
            <p:ph type="sldNum" sz="quarter" idx="10"/>
          </p:nvPr>
        </p:nvSpPr>
        <p:spPr/>
        <p:txBody>
          <a:bodyPr/>
          <a:lstStyle/>
          <a:p>
            <a:pPr>
              <a:defRPr/>
            </a:pPr>
            <a:fld id="{40C26455-103C-4F3D-9063-A8CBFB384883}" type="slidenum">
              <a:rPr lang="en-US" altLang="en-US"/>
              <a:pPr>
                <a:defRPr/>
              </a:pPr>
              <a:t>25</a:t>
            </a:fld>
            <a:endParaRPr lang="en-US" altLang="en-US">
              <a:solidFill>
                <a:schemeClr val="tx1"/>
              </a:solidFill>
            </a:endParaRPr>
          </a:p>
        </p:txBody>
      </p:sp>
      <p:sp>
        <p:nvSpPr>
          <p:cNvPr id="46083" name="Rectangle 2">
            <a:extLst>
              <a:ext uri="{FF2B5EF4-FFF2-40B4-BE49-F238E27FC236}">
                <a16:creationId xmlns:a16="http://schemas.microsoft.com/office/drawing/2014/main" id="{B51F3203-B0C1-4257-8C54-97FCB9474B47}"/>
              </a:ext>
            </a:extLst>
          </p:cNvPr>
          <p:cNvSpPr>
            <a:spLocks noGrp="1" noChangeArrowheads="1"/>
          </p:cNvSpPr>
          <p:nvPr>
            <p:ph type="title"/>
          </p:nvPr>
        </p:nvSpPr>
        <p:spPr/>
        <p:txBody>
          <a:bodyPr/>
          <a:lstStyle/>
          <a:p>
            <a:pPr eaLnBrk="1" hangingPunct="1"/>
            <a:r>
              <a:rPr lang="en-US" altLang="en-US"/>
              <a:t>The information in the commercial catches – when aged</a:t>
            </a:r>
          </a:p>
        </p:txBody>
      </p:sp>
      <p:sp>
        <p:nvSpPr>
          <p:cNvPr id="46084" name="Rectangle 3">
            <a:extLst>
              <a:ext uri="{FF2B5EF4-FFF2-40B4-BE49-F238E27FC236}">
                <a16:creationId xmlns:a16="http://schemas.microsoft.com/office/drawing/2014/main" id="{F805C763-5461-40E2-B590-A671D173A215}"/>
              </a:ext>
            </a:extLst>
          </p:cNvPr>
          <p:cNvSpPr>
            <a:spLocks noGrp="1" noChangeArrowheads="1"/>
          </p:cNvSpPr>
          <p:nvPr>
            <p:ph type="body" idx="1"/>
          </p:nvPr>
        </p:nvSpPr>
        <p:spPr/>
        <p:txBody>
          <a:bodyPr/>
          <a:lstStyle/>
          <a:p>
            <a:pPr eaLnBrk="1" hangingPunct="1"/>
            <a:r>
              <a:rPr lang="en-US" altLang="en-US" sz="2000"/>
              <a:t>The inter-year-class yield can be highly variable</a:t>
            </a:r>
          </a:p>
          <a:p>
            <a:pPr lvl="1" eaLnBrk="1" hangingPunct="1"/>
            <a:r>
              <a:rPr lang="en-US" altLang="en-US" sz="1800"/>
              <a:t>The difference fivefold in recent years</a:t>
            </a:r>
          </a:p>
          <a:p>
            <a:pPr eaLnBrk="1" hangingPunct="1"/>
            <a:r>
              <a:rPr lang="en-US" altLang="en-US" sz="2000"/>
              <a:t>The pattern of the catch history among year classes is similar</a:t>
            </a:r>
          </a:p>
          <a:p>
            <a:pPr lvl="1" eaLnBrk="1" hangingPunct="1"/>
            <a:r>
              <a:rPr lang="en-US" altLang="en-US" sz="1800"/>
              <a:t>The yield increase from age 3 to age 5-6 and then declines</a:t>
            </a:r>
          </a:p>
          <a:p>
            <a:pPr lvl="2" eaLnBrk="1" hangingPunct="1"/>
            <a:r>
              <a:rPr lang="en-US" altLang="en-US" sz="1600"/>
              <a:t>This development is independent of the actual amount</a:t>
            </a:r>
          </a:p>
          <a:p>
            <a:pPr lvl="2" eaLnBrk="1" hangingPunct="1"/>
            <a:r>
              <a:rPr lang="en-US" altLang="en-US" sz="1600"/>
              <a:t>The decline in the catches of older age groups is a proxy for mortality</a:t>
            </a:r>
          </a:p>
          <a:p>
            <a:pPr eaLnBrk="1" hangingPunct="1"/>
            <a:r>
              <a:rPr lang="en-US" altLang="en-US" sz="2000"/>
              <a:t>Indication about likely yield in each year class become apparent right at age 3 and 4</a:t>
            </a:r>
          </a:p>
          <a:p>
            <a:pPr lvl="1" eaLnBrk="1" hangingPunct="1"/>
            <a:r>
              <a:rPr lang="en-US" altLang="en-US" sz="1800"/>
              <a:t>If a lot of fish are cought as 3 and 4 year olds, one can expect that future yield from that year class will be high. And vice versa.</a:t>
            </a:r>
          </a:p>
          <a:p>
            <a:pPr eaLnBrk="1" hangingPunct="1"/>
            <a:r>
              <a:rPr lang="en-US" altLang="en-US" sz="2000"/>
              <a:t>The pattern observed and the amount give basis for making short term prediction on future catches based on catches alone.</a:t>
            </a:r>
          </a:p>
          <a:p>
            <a:pPr eaLnBrk="1" hangingPunct="1"/>
            <a:endParaRPr lang="en-US" altLang="en-US" sz="2000"/>
          </a:p>
          <a:p>
            <a:pPr eaLnBrk="1" hangingPunct="1"/>
            <a:r>
              <a:rPr lang="en-US" altLang="en-US" sz="2000"/>
              <a:t>But what about predicting catches of year classes that have yet not appeared in the fisheries?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2DD999BB-7FA9-4828-B510-85DC1B765539}"/>
              </a:ext>
            </a:extLst>
          </p:cNvPr>
          <p:cNvSpPr>
            <a:spLocks noGrp="1"/>
          </p:cNvSpPr>
          <p:nvPr>
            <p:ph type="sldNum" sz="quarter" idx="10"/>
          </p:nvPr>
        </p:nvSpPr>
        <p:spPr/>
        <p:txBody>
          <a:bodyPr/>
          <a:lstStyle/>
          <a:p>
            <a:pPr>
              <a:defRPr/>
            </a:pPr>
            <a:fld id="{81CD611A-9CC3-40C5-BAA5-9A1BB81A21FF}" type="slidenum">
              <a:rPr lang="en-US" altLang="en-US"/>
              <a:pPr>
                <a:defRPr/>
              </a:pPr>
              <a:t>26</a:t>
            </a:fld>
            <a:endParaRPr lang="en-US" altLang="en-US">
              <a:solidFill>
                <a:schemeClr val="tx1"/>
              </a:solidFill>
            </a:endParaRPr>
          </a:p>
        </p:txBody>
      </p:sp>
      <p:sp>
        <p:nvSpPr>
          <p:cNvPr id="48131" name="Rectangle 4">
            <a:extLst>
              <a:ext uri="{FF2B5EF4-FFF2-40B4-BE49-F238E27FC236}">
                <a16:creationId xmlns:a16="http://schemas.microsoft.com/office/drawing/2014/main" id="{AABBB9D5-561A-4ABF-861D-451A0EDA3BB4}"/>
              </a:ext>
            </a:extLst>
          </p:cNvPr>
          <p:cNvSpPr>
            <a:spLocks noGrp="1" noChangeArrowheads="1"/>
          </p:cNvSpPr>
          <p:nvPr>
            <p:ph type="title"/>
          </p:nvPr>
        </p:nvSpPr>
        <p:spPr/>
        <p:txBody>
          <a:bodyPr/>
          <a:lstStyle/>
          <a:p>
            <a:pPr eaLnBrk="1" hangingPunct="1"/>
            <a:r>
              <a:rPr lang="en-US" altLang="en-US" sz="2000"/>
              <a:t>Scientific surveys: The Icelandic spring bottom trawl survey</a:t>
            </a:r>
          </a:p>
        </p:txBody>
      </p:sp>
      <p:pic>
        <p:nvPicPr>
          <p:cNvPr id="48132" name="Picture 5">
            <a:extLst>
              <a:ext uri="{FF2B5EF4-FFF2-40B4-BE49-F238E27FC236}">
                <a16:creationId xmlns:a16="http://schemas.microsoft.com/office/drawing/2014/main" id="{A650E53D-7DC8-4E72-BF72-9A3FDD628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4450"/>
            <a:ext cx="8623301" cy="668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3" name="Text Box 6">
            <a:extLst>
              <a:ext uri="{FF2B5EF4-FFF2-40B4-BE49-F238E27FC236}">
                <a16:creationId xmlns:a16="http://schemas.microsoft.com/office/drawing/2014/main" id="{BC93C747-4C81-4561-AE9C-DED0F19B64D0}"/>
              </a:ext>
            </a:extLst>
          </p:cNvPr>
          <p:cNvSpPr txBox="1">
            <a:spLocks noChangeArrowheads="1"/>
          </p:cNvSpPr>
          <p:nvPr/>
        </p:nvSpPr>
        <p:spPr bwMode="auto">
          <a:xfrm>
            <a:off x="5651500" y="5507038"/>
            <a:ext cx="3313113" cy="1235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500" b="1">
                <a:latin typeface="Tahoma" panose="020B0604030504040204" pitchFamily="34" charset="0"/>
              </a:rPr>
              <a:t>550 stations taken per year</a:t>
            </a:r>
          </a:p>
          <a:p>
            <a:pPr eaLnBrk="1" hangingPunct="1"/>
            <a:r>
              <a:rPr lang="en-US" altLang="en-US" sz="1500" b="1">
                <a:latin typeface="Tahoma" panose="020B0604030504040204" pitchFamily="34" charset="0"/>
              </a:rPr>
              <a:t>Standardized approach</a:t>
            </a:r>
          </a:p>
          <a:p>
            <a:pPr eaLnBrk="1" hangingPunct="1"/>
            <a:r>
              <a:rPr lang="en-US" altLang="en-US" sz="1500" b="1">
                <a:latin typeface="Tahoma" panose="020B0604030504040204" pitchFamily="34" charset="0"/>
              </a:rPr>
              <a:t>5000 cod aged and weighted</a:t>
            </a:r>
          </a:p>
          <a:p>
            <a:pPr eaLnBrk="1" hangingPunct="1"/>
            <a:r>
              <a:rPr lang="en-US" altLang="en-US" sz="1500" b="1">
                <a:latin typeface="Tahoma" panose="020B0604030504040204" pitchFamily="34" charset="0"/>
              </a:rPr>
              <a:t>150 thousand cod length measured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5531B5DA-3239-4823-83FA-28711D846B9C}"/>
              </a:ext>
            </a:extLst>
          </p:cNvPr>
          <p:cNvSpPr>
            <a:spLocks noGrp="1"/>
          </p:cNvSpPr>
          <p:nvPr>
            <p:ph type="sldNum" sz="quarter" idx="10"/>
          </p:nvPr>
        </p:nvSpPr>
        <p:spPr/>
        <p:txBody>
          <a:bodyPr/>
          <a:lstStyle/>
          <a:p>
            <a:pPr>
              <a:defRPr/>
            </a:pPr>
            <a:fld id="{DEB1BBB9-DB51-4999-9135-9C1CF8370204}" type="slidenum">
              <a:rPr lang="en-US" altLang="en-US"/>
              <a:pPr>
                <a:defRPr/>
              </a:pPr>
              <a:t>27</a:t>
            </a:fld>
            <a:endParaRPr lang="en-US" altLang="en-US">
              <a:solidFill>
                <a:schemeClr val="tx1"/>
              </a:solidFill>
            </a:endParaRPr>
          </a:p>
        </p:txBody>
      </p:sp>
      <p:sp>
        <p:nvSpPr>
          <p:cNvPr id="49155" name="Rectangle 4">
            <a:extLst>
              <a:ext uri="{FF2B5EF4-FFF2-40B4-BE49-F238E27FC236}">
                <a16:creationId xmlns:a16="http://schemas.microsoft.com/office/drawing/2014/main" id="{33C8C684-584E-4685-9029-2BB2015B96A1}"/>
              </a:ext>
            </a:extLst>
          </p:cNvPr>
          <p:cNvSpPr>
            <a:spLocks noGrp="1" noChangeArrowheads="1"/>
          </p:cNvSpPr>
          <p:nvPr>
            <p:ph type="title"/>
          </p:nvPr>
        </p:nvSpPr>
        <p:spPr/>
        <p:txBody>
          <a:bodyPr/>
          <a:lstStyle/>
          <a:p>
            <a:pPr eaLnBrk="1" hangingPunct="1"/>
            <a:r>
              <a:rPr lang="en-US" altLang="en-US"/>
              <a:t>iCod: Biomass and abundance indices</a:t>
            </a:r>
          </a:p>
        </p:txBody>
      </p:sp>
      <p:pic>
        <p:nvPicPr>
          <p:cNvPr id="49156" name="Picture 5" descr="IndicesTORSKUR">
            <a:extLst>
              <a:ext uri="{FF2B5EF4-FFF2-40B4-BE49-F238E27FC236}">
                <a16:creationId xmlns:a16="http://schemas.microsoft.com/office/drawing/2014/main" id="{2C533079-0D8A-418F-B503-B81AA7248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1168400"/>
            <a:ext cx="69564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6">
            <a:extLst>
              <a:ext uri="{FF2B5EF4-FFF2-40B4-BE49-F238E27FC236}">
                <a16:creationId xmlns:a16="http://schemas.microsoft.com/office/drawing/2014/main" id="{4B632884-F8C1-4721-8596-59B8C6B66EE7}"/>
              </a:ext>
            </a:extLst>
          </p:cNvPr>
          <p:cNvSpPr txBox="1">
            <a:spLocks noChangeArrowheads="1"/>
          </p:cNvSpPr>
          <p:nvPr/>
        </p:nvSpPr>
        <p:spPr bwMode="auto">
          <a:xfrm>
            <a:off x="3348038" y="1052513"/>
            <a:ext cx="1603375"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solidFill>
                  <a:schemeClr val="hlink"/>
                </a:solidFill>
                <a:latin typeface="Tahoma" panose="020B0604030504040204" pitchFamily="34" charset="0"/>
              </a:rPr>
              <a:t>Total biomass</a:t>
            </a:r>
          </a:p>
        </p:txBody>
      </p:sp>
      <p:sp>
        <p:nvSpPr>
          <p:cNvPr id="49158" name="Text Box 7">
            <a:extLst>
              <a:ext uri="{FF2B5EF4-FFF2-40B4-BE49-F238E27FC236}">
                <a16:creationId xmlns:a16="http://schemas.microsoft.com/office/drawing/2014/main" id="{A2A1A94D-570B-423B-A0C4-B9BB0D111325}"/>
              </a:ext>
            </a:extLst>
          </p:cNvPr>
          <p:cNvSpPr txBox="1">
            <a:spLocks noChangeArrowheads="1"/>
          </p:cNvSpPr>
          <p:nvPr/>
        </p:nvSpPr>
        <p:spPr bwMode="auto">
          <a:xfrm>
            <a:off x="6948488" y="1052513"/>
            <a:ext cx="2149475"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solidFill>
                  <a:schemeClr val="hlink"/>
                </a:solidFill>
                <a:latin typeface="Tahoma" panose="020B0604030504040204" pitchFamily="34" charset="0"/>
              </a:rPr>
              <a:t>Biomass of &gt;55 cm</a:t>
            </a:r>
          </a:p>
        </p:txBody>
      </p:sp>
      <p:sp>
        <p:nvSpPr>
          <p:cNvPr id="49159" name="Text Box 8">
            <a:extLst>
              <a:ext uri="{FF2B5EF4-FFF2-40B4-BE49-F238E27FC236}">
                <a16:creationId xmlns:a16="http://schemas.microsoft.com/office/drawing/2014/main" id="{80CA4453-54FC-4B30-BCD0-723138D669CA}"/>
              </a:ext>
            </a:extLst>
          </p:cNvPr>
          <p:cNvSpPr txBox="1">
            <a:spLocks noChangeArrowheads="1"/>
          </p:cNvSpPr>
          <p:nvPr/>
        </p:nvSpPr>
        <p:spPr bwMode="auto">
          <a:xfrm>
            <a:off x="2987675" y="3644900"/>
            <a:ext cx="2149475"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solidFill>
                  <a:schemeClr val="hlink"/>
                </a:solidFill>
                <a:latin typeface="Tahoma" panose="020B0604030504040204" pitchFamily="34" charset="0"/>
              </a:rPr>
              <a:t>Biomass of &gt;90 cm</a:t>
            </a:r>
          </a:p>
        </p:txBody>
      </p:sp>
      <p:sp>
        <p:nvSpPr>
          <p:cNvPr id="49160" name="Text Box 9">
            <a:extLst>
              <a:ext uri="{FF2B5EF4-FFF2-40B4-BE49-F238E27FC236}">
                <a16:creationId xmlns:a16="http://schemas.microsoft.com/office/drawing/2014/main" id="{E8778389-D82E-4955-91AB-94A550D5496E}"/>
              </a:ext>
            </a:extLst>
          </p:cNvPr>
          <p:cNvSpPr txBox="1">
            <a:spLocks noChangeArrowheads="1"/>
          </p:cNvSpPr>
          <p:nvPr/>
        </p:nvSpPr>
        <p:spPr bwMode="auto">
          <a:xfrm>
            <a:off x="6383338" y="3644900"/>
            <a:ext cx="2232025"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solidFill>
                  <a:schemeClr val="hlink"/>
                </a:solidFill>
                <a:latin typeface="Tahoma" panose="020B0604030504040204" pitchFamily="34" charset="0"/>
              </a:rPr>
              <a:t>Abundance &lt; 55 cm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34388192-FA08-424A-B556-F7C72E007F7A}"/>
              </a:ext>
            </a:extLst>
          </p:cNvPr>
          <p:cNvSpPr>
            <a:spLocks noGrp="1"/>
          </p:cNvSpPr>
          <p:nvPr>
            <p:ph type="sldNum" sz="quarter" idx="10"/>
          </p:nvPr>
        </p:nvSpPr>
        <p:spPr/>
        <p:txBody>
          <a:bodyPr/>
          <a:lstStyle/>
          <a:p>
            <a:pPr>
              <a:defRPr/>
            </a:pPr>
            <a:fld id="{873984FC-1303-4ABB-9BC5-21FE683D0162}" type="slidenum">
              <a:rPr lang="en-US" altLang="en-US"/>
              <a:pPr>
                <a:defRPr/>
              </a:pPr>
              <a:t>28</a:t>
            </a:fld>
            <a:endParaRPr lang="en-US" altLang="en-US">
              <a:solidFill>
                <a:schemeClr val="tx1"/>
              </a:solidFill>
            </a:endParaRPr>
          </a:p>
        </p:txBody>
      </p:sp>
      <p:sp>
        <p:nvSpPr>
          <p:cNvPr id="50179" name="Rectangle 4">
            <a:extLst>
              <a:ext uri="{FF2B5EF4-FFF2-40B4-BE49-F238E27FC236}">
                <a16:creationId xmlns:a16="http://schemas.microsoft.com/office/drawing/2014/main" id="{B1D8D768-0436-469F-9E66-983B002DCA08}"/>
              </a:ext>
            </a:extLst>
          </p:cNvPr>
          <p:cNvSpPr>
            <a:spLocks noGrp="1" noChangeArrowheads="1"/>
          </p:cNvSpPr>
          <p:nvPr>
            <p:ph type="title"/>
          </p:nvPr>
        </p:nvSpPr>
        <p:spPr/>
        <p:txBody>
          <a:bodyPr/>
          <a:lstStyle/>
          <a:p>
            <a:pPr eaLnBrk="1" hangingPunct="1"/>
            <a:r>
              <a:rPr lang="en-US" altLang="en-US" sz="2800"/>
              <a:t>Survey stations and cod catces</a:t>
            </a:r>
          </a:p>
        </p:txBody>
      </p:sp>
      <p:pic>
        <p:nvPicPr>
          <p:cNvPr id="50180" name="Picture 5">
            <a:extLst>
              <a:ext uri="{FF2B5EF4-FFF2-40B4-BE49-F238E27FC236}">
                <a16:creationId xmlns:a16="http://schemas.microsoft.com/office/drawing/2014/main" id="{1065B04F-0236-4299-9227-D3F5E8900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36650"/>
            <a:ext cx="7208838" cy="510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2">
            <a:extLst>
              <a:ext uri="{FF2B5EF4-FFF2-40B4-BE49-F238E27FC236}">
                <a16:creationId xmlns:a16="http://schemas.microsoft.com/office/drawing/2014/main" id="{EDCAC7EB-A568-4782-B235-0601343D1497}"/>
              </a:ext>
            </a:extLst>
          </p:cNvPr>
          <p:cNvSpPr>
            <a:spLocks noGrp="1"/>
          </p:cNvSpPr>
          <p:nvPr>
            <p:ph type="sldNum" sz="quarter" idx="10"/>
          </p:nvPr>
        </p:nvSpPr>
        <p:spPr/>
        <p:txBody>
          <a:bodyPr/>
          <a:lstStyle/>
          <a:p>
            <a:pPr>
              <a:defRPr/>
            </a:pPr>
            <a:fld id="{08103EE3-09E1-40C2-A1AC-46EC2C51A201}" type="slidenum">
              <a:rPr lang="en-US" altLang="en-US"/>
              <a:pPr>
                <a:defRPr/>
              </a:pPr>
              <a:t>29</a:t>
            </a:fld>
            <a:endParaRPr lang="en-US" altLang="en-US">
              <a:solidFill>
                <a:schemeClr val="tx1"/>
              </a:solidFill>
            </a:endParaRPr>
          </a:p>
        </p:txBody>
      </p:sp>
      <p:sp>
        <p:nvSpPr>
          <p:cNvPr id="52227" name="Rectangle 2">
            <a:extLst>
              <a:ext uri="{FF2B5EF4-FFF2-40B4-BE49-F238E27FC236}">
                <a16:creationId xmlns:a16="http://schemas.microsoft.com/office/drawing/2014/main" id="{ABF05771-C314-4018-8C70-93E1E2BC9F5C}"/>
              </a:ext>
            </a:extLst>
          </p:cNvPr>
          <p:cNvSpPr>
            <a:spLocks noGrp="1" noChangeArrowheads="1"/>
          </p:cNvSpPr>
          <p:nvPr>
            <p:ph type="title"/>
          </p:nvPr>
        </p:nvSpPr>
        <p:spPr>
          <a:xfrm>
            <a:off x="1042988" y="222250"/>
            <a:ext cx="7877175" cy="685800"/>
          </a:xfrm>
        </p:spPr>
        <p:txBody>
          <a:bodyPr/>
          <a:lstStyle/>
          <a:p>
            <a:pPr eaLnBrk="1" hangingPunct="1"/>
            <a:r>
              <a:rPr lang="en-US" altLang="en-US"/>
              <a:t> Cod: Distribution and abundance of age 1</a:t>
            </a:r>
          </a:p>
        </p:txBody>
      </p:sp>
      <p:pic>
        <p:nvPicPr>
          <p:cNvPr id="52228" name="Picture 3">
            <a:extLst>
              <a:ext uri="{FF2B5EF4-FFF2-40B4-BE49-F238E27FC236}">
                <a16:creationId xmlns:a16="http://schemas.microsoft.com/office/drawing/2014/main" id="{69DE0CB8-78B5-4F48-9B03-9075D20D2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9" name="Picture 4">
            <a:extLst>
              <a:ext uri="{FF2B5EF4-FFF2-40B4-BE49-F238E27FC236}">
                <a16:creationId xmlns:a16="http://schemas.microsoft.com/office/drawing/2014/main" id="{E6F94F20-4D24-4D66-AC52-DD6E37299E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0" name="Picture 5">
            <a:extLst>
              <a:ext uri="{FF2B5EF4-FFF2-40B4-BE49-F238E27FC236}">
                <a16:creationId xmlns:a16="http://schemas.microsoft.com/office/drawing/2014/main" id="{61EA26B1-D5F1-46E7-9ECF-C903113F7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1" name="Picture 6">
            <a:extLst>
              <a:ext uri="{FF2B5EF4-FFF2-40B4-BE49-F238E27FC236}">
                <a16:creationId xmlns:a16="http://schemas.microsoft.com/office/drawing/2014/main" id="{0A2E1806-F2AB-44BC-99D4-C0666E7B0A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2" name="Picture 7">
            <a:extLst>
              <a:ext uri="{FF2B5EF4-FFF2-40B4-BE49-F238E27FC236}">
                <a16:creationId xmlns:a16="http://schemas.microsoft.com/office/drawing/2014/main" id="{31C951BA-3909-449E-8668-906F7FC256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3" name="Picture 8">
            <a:extLst>
              <a:ext uri="{FF2B5EF4-FFF2-40B4-BE49-F238E27FC236}">
                <a16:creationId xmlns:a16="http://schemas.microsoft.com/office/drawing/2014/main" id="{8DDA49A8-E19B-4373-896F-601703FF11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4" name="Picture 9">
            <a:extLst>
              <a:ext uri="{FF2B5EF4-FFF2-40B4-BE49-F238E27FC236}">
                <a16:creationId xmlns:a16="http://schemas.microsoft.com/office/drawing/2014/main" id="{7F4F31AE-10D0-4F04-9C7B-E03BE3A1E7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0338" y="2420938"/>
            <a:ext cx="2684462"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5" name="Picture 10">
            <a:extLst>
              <a:ext uri="{FF2B5EF4-FFF2-40B4-BE49-F238E27FC236}">
                <a16:creationId xmlns:a16="http://schemas.microsoft.com/office/drawing/2014/main" id="{583882AF-0295-4FFF-BD88-A99298B34C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6" name="Picture 11">
            <a:extLst>
              <a:ext uri="{FF2B5EF4-FFF2-40B4-BE49-F238E27FC236}">
                <a16:creationId xmlns:a16="http://schemas.microsoft.com/office/drawing/2014/main" id="{0CF88A37-3BA1-4FA1-9110-570A5B4224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7" name="Picture 12">
            <a:extLst>
              <a:ext uri="{FF2B5EF4-FFF2-40B4-BE49-F238E27FC236}">
                <a16:creationId xmlns:a16="http://schemas.microsoft.com/office/drawing/2014/main" id="{A45D46FA-CFD8-46C2-8CC0-4C622762075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8" name="Picture 13">
            <a:extLst>
              <a:ext uri="{FF2B5EF4-FFF2-40B4-BE49-F238E27FC236}">
                <a16:creationId xmlns:a16="http://schemas.microsoft.com/office/drawing/2014/main" id="{231BB367-94CD-457C-9FF7-36A0B24165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9" name="Picture 14">
            <a:extLst>
              <a:ext uri="{FF2B5EF4-FFF2-40B4-BE49-F238E27FC236}">
                <a16:creationId xmlns:a16="http://schemas.microsoft.com/office/drawing/2014/main" id="{09621BC4-EE4D-4D26-96EE-64068A9DE56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0" name="Picture 15">
            <a:extLst>
              <a:ext uri="{FF2B5EF4-FFF2-40B4-BE49-F238E27FC236}">
                <a16:creationId xmlns:a16="http://schemas.microsoft.com/office/drawing/2014/main" id="{5F6ECB4A-7BAC-4A2D-A951-543F12C8BF8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4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1" name="Picture 16">
            <a:extLst>
              <a:ext uri="{FF2B5EF4-FFF2-40B4-BE49-F238E27FC236}">
                <a16:creationId xmlns:a16="http://schemas.microsoft.com/office/drawing/2014/main" id="{E91B1D51-59FA-4E07-8EE2-5052C1479FE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2" name="Picture 17">
            <a:extLst>
              <a:ext uri="{FF2B5EF4-FFF2-40B4-BE49-F238E27FC236}">
                <a16:creationId xmlns:a16="http://schemas.microsoft.com/office/drawing/2014/main" id="{0F435CC3-C3B3-4CA9-BC58-CFAA3FE0086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56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3" name="Picture 18">
            <a:extLst>
              <a:ext uri="{FF2B5EF4-FFF2-40B4-BE49-F238E27FC236}">
                <a16:creationId xmlns:a16="http://schemas.microsoft.com/office/drawing/2014/main" id="{05C1B354-F0A1-4550-A98E-C8A61ADCB88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4" name="Picture 19">
            <a:extLst>
              <a:ext uri="{FF2B5EF4-FFF2-40B4-BE49-F238E27FC236}">
                <a16:creationId xmlns:a16="http://schemas.microsoft.com/office/drawing/2014/main" id="{9DD173C6-C073-44A1-8B5A-EAB3E03995F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478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5" name="Picture 20">
            <a:extLst>
              <a:ext uri="{FF2B5EF4-FFF2-40B4-BE49-F238E27FC236}">
                <a16:creationId xmlns:a16="http://schemas.microsoft.com/office/drawing/2014/main" id="{93BEA477-B38C-4347-850A-E49510F2437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004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6" name="Picture 21">
            <a:extLst>
              <a:ext uri="{FF2B5EF4-FFF2-40B4-BE49-F238E27FC236}">
                <a16:creationId xmlns:a16="http://schemas.microsoft.com/office/drawing/2014/main" id="{2F3BB610-3447-42CA-B72C-57887A9778D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47" name="Text Box 22">
            <a:extLst>
              <a:ext uri="{FF2B5EF4-FFF2-40B4-BE49-F238E27FC236}">
                <a16:creationId xmlns:a16="http://schemas.microsoft.com/office/drawing/2014/main" id="{A62C4261-553F-4C36-82A0-1F3C72C533D6}"/>
              </a:ext>
            </a:extLst>
          </p:cNvPr>
          <p:cNvSpPr txBox="1">
            <a:spLocks noChangeArrowheads="1"/>
          </p:cNvSpPr>
          <p:nvPr/>
        </p:nvSpPr>
        <p:spPr bwMode="auto">
          <a:xfrm>
            <a:off x="7977188" y="6538913"/>
            <a:ext cx="1025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200" b="1">
                <a:latin typeface="Tahoma" panose="020B0604030504040204" pitchFamily="34" charset="0"/>
              </a:rPr>
              <a:t>15 cm long</a:t>
            </a:r>
            <a:endParaRPr lang="en-US" altLang="en-US" sz="1200" b="1">
              <a:latin typeface="Tahoma" panose="020B0604030504040204" pitchFamily="34" charset="0"/>
            </a:endParaRPr>
          </a:p>
        </p:txBody>
      </p:sp>
      <p:grpSp>
        <p:nvGrpSpPr>
          <p:cNvPr id="1010721" name="Group 33">
            <a:extLst>
              <a:ext uri="{FF2B5EF4-FFF2-40B4-BE49-F238E27FC236}">
                <a16:creationId xmlns:a16="http://schemas.microsoft.com/office/drawing/2014/main" id="{EE73312A-5F85-43B9-BEC5-6BC4DCA35AD0}"/>
              </a:ext>
            </a:extLst>
          </p:cNvPr>
          <p:cNvGrpSpPr>
            <a:grpSpLocks/>
          </p:cNvGrpSpPr>
          <p:nvPr/>
        </p:nvGrpSpPr>
        <p:grpSpPr bwMode="auto">
          <a:xfrm>
            <a:off x="755650" y="2320925"/>
            <a:ext cx="5942013" cy="2836863"/>
            <a:chOff x="512" y="1314"/>
            <a:chExt cx="3743" cy="1787"/>
          </a:xfrm>
        </p:grpSpPr>
        <p:sp>
          <p:nvSpPr>
            <p:cNvPr id="52249" name="Text Box 23">
              <a:extLst>
                <a:ext uri="{FF2B5EF4-FFF2-40B4-BE49-F238E27FC236}">
                  <a16:creationId xmlns:a16="http://schemas.microsoft.com/office/drawing/2014/main" id="{DEC2734E-BF8D-476A-A42A-5946317E4EF4}"/>
                </a:ext>
              </a:extLst>
            </p:cNvPr>
            <p:cNvSpPr txBox="1">
              <a:spLocks noChangeArrowheads="1"/>
            </p:cNvSpPr>
            <p:nvPr/>
          </p:nvSpPr>
          <p:spPr bwMode="auto">
            <a:xfrm>
              <a:off x="512" y="1316"/>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rgbClr val="0000FF"/>
                  </a:solidFill>
                  <a:latin typeface="Tahoma" panose="020B0604030504040204" pitchFamily="34" charset="0"/>
                </a:rPr>
                <a:t>yc 1984</a:t>
              </a:r>
              <a:endParaRPr lang="en-US" altLang="en-US" sz="1000" b="1">
                <a:solidFill>
                  <a:srgbClr val="0000FF"/>
                </a:solidFill>
                <a:latin typeface="Tahoma" panose="020B0604030504040204" pitchFamily="34" charset="0"/>
              </a:endParaRPr>
            </a:p>
          </p:txBody>
        </p:sp>
        <p:sp>
          <p:nvSpPr>
            <p:cNvPr id="52250" name="Text Box 29">
              <a:extLst>
                <a:ext uri="{FF2B5EF4-FFF2-40B4-BE49-F238E27FC236}">
                  <a16:creationId xmlns:a16="http://schemas.microsoft.com/office/drawing/2014/main" id="{EEFF1FBF-2C68-4EA1-9E7F-96A7CB0A48DF}"/>
                </a:ext>
              </a:extLst>
            </p:cNvPr>
            <p:cNvSpPr txBox="1">
              <a:spLocks noChangeArrowheads="1"/>
            </p:cNvSpPr>
            <p:nvPr/>
          </p:nvSpPr>
          <p:spPr bwMode="auto">
            <a:xfrm>
              <a:off x="2686" y="2939"/>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chemeClr val="hlink"/>
                  </a:solidFill>
                  <a:latin typeface="Tahoma" panose="020B0604030504040204" pitchFamily="34" charset="0"/>
                </a:rPr>
                <a:t>yc 1996</a:t>
              </a:r>
              <a:endParaRPr lang="en-US" altLang="en-US" sz="1000" b="1">
                <a:solidFill>
                  <a:schemeClr val="hlink"/>
                </a:solidFill>
                <a:latin typeface="Tahoma" panose="020B0604030504040204" pitchFamily="34" charset="0"/>
              </a:endParaRPr>
            </a:p>
          </p:txBody>
        </p:sp>
        <p:sp>
          <p:nvSpPr>
            <p:cNvPr id="52251" name="Text Box 30">
              <a:extLst>
                <a:ext uri="{FF2B5EF4-FFF2-40B4-BE49-F238E27FC236}">
                  <a16:creationId xmlns:a16="http://schemas.microsoft.com/office/drawing/2014/main" id="{21BD21B2-CB2E-4B26-94B9-79888831739E}"/>
                </a:ext>
              </a:extLst>
            </p:cNvPr>
            <p:cNvSpPr txBox="1">
              <a:spLocks noChangeArrowheads="1"/>
            </p:cNvSpPr>
            <p:nvPr/>
          </p:nvSpPr>
          <p:spPr bwMode="auto">
            <a:xfrm>
              <a:off x="3824" y="2947"/>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rgbClr val="0000FF"/>
                  </a:solidFill>
                  <a:latin typeface="Tahoma" panose="020B0604030504040204" pitchFamily="34" charset="0"/>
                </a:rPr>
                <a:t>yc 1997</a:t>
              </a:r>
              <a:endParaRPr lang="en-US" altLang="en-US" sz="1000" b="1">
                <a:solidFill>
                  <a:srgbClr val="0000FF"/>
                </a:solidFill>
                <a:latin typeface="Tahoma" panose="020B0604030504040204" pitchFamily="34" charset="0"/>
              </a:endParaRPr>
            </a:p>
          </p:txBody>
        </p:sp>
        <p:sp>
          <p:nvSpPr>
            <p:cNvPr id="52252" name="Text Box 31">
              <a:extLst>
                <a:ext uri="{FF2B5EF4-FFF2-40B4-BE49-F238E27FC236}">
                  <a16:creationId xmlns:a16="http://schemas.microsoft.com/office/drawing/2014/main" id="{3B78EB3D-974E-4BC9-B133-08C2E911D3BC}"/>
                </a:ext>
              </a:extLst>
            </p:cNvPr>
            <p:cNvSpPr txBox="1">
              <a:spLocks noChangeArrowheads="1"/>
            </p:cNvSpPr>
            <p:nvPr/>
          </p:nvSpPr>
          <p:spPr bwMode="auto">
            <a:xfrm>
              <a:off x="1601" y="1314"/>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chemeClr val="hlink"/>
                  </a:solidFill>
                  <a:latin typeface="Tahoma" panose="020B0604030504040204" pitchFamily="34" charset="0"/>
                </a:rPr>
                <a:t>yc 1985</a:t>
              </a:r>
              <a:endParaRPr lang="en-US" altLang="en-US" sz="1000" b="1">
                <a:solidFill>
                  <a:schemeClr val="hlink"/>
                </a:solidFill>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0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8BDD64-EB2E-40CB-BE57-D52B10D4E4DB}"/>
              </a:ext>
            </a:extLst>
          </p:cNvPr>
          <p:cNvSpPr>
            <a:spLocks noGrp="1"/>
          </p:cNvSpPr>
          <p:nvPr>
            <p:ph type="sldNum" sz="quarter" idx="10"/>
          </p:nvPr>
        </p:nvSpPr>
        <p:spPr/>
        <p:txBody>
          <a:bodyPr/>
          <a:lstStyle/>
          <a:p>
            <a:pPr>
              <a:defRPr/>
            </a:pPr>
            <a:fld id="{E71712C8-5F51-43A2-A4F0-45ED436C5D33}" type="slidenum">
              <a:rPr lang="en-US" altLang="en-US"/>
              <a:pPr>
                <a:defRPr/>
              </a:pPr>
              <a:t>3</a:t>
            </a:fld>
            <a:endParaRPr lang="en-US" altLang="en-US">
              <a:solidFill>
                <a:schemeClr val="tx1"/>
              </a:solidFill>
            </a:endParaRPr>
          </a:p>
        </p:txBody>
      </p:sp>
      <p:sp>
        <p:nvSpPr>
          <p:cNvPr id="6147" name="Rectangle 2">
            <a:extLst>
              <a:ext uri="{FF2B5EF4-FFF2-40B4-BE49-F238E27FC236}">
                <a16:creationId xmlns:a16="http://schemas.microsoft.com/office/drawing/2014/main" id="{1F244443-D449-4AD8-BB4A-0852AD01EC7C}"/>
              </a:ext>
            </a:extLst>
          </p:cNvPr>
          <p:cNvSpPr>
            <a:spLocks noGrp="1" noChangeArrowheads="1"/>
          </p:cNvSpPr>
          <p:nvPr>
            <p:ph type="title"/>
          </p:nvPr>
        </p:nvSpPr>
        <p:spPr/>
        <p:txBody>
          <a:bodyPr/>
          <a:lstStyle/>
          <a:p>
            <a:pPr eaLnBrk="1" hangingPunct="1"/>
            <a:r>
              <a:rPr lang="en-US" altLang="en-US"/>
              <a:t>Tentative plan for the next 5 days: Part 1</a:t>
            </a:r>
          </a:p>
        </p:txBody>
      </p:sp>
      <p:sp>
        <p:nvSpPr>
          <p:cNvPr id="6148" name="Rectangle 3">
            <a:extLst>
              <a:ext uri="{FF2B5EF4-FFF2-40B4-BE49-F238E27FC236}">
                <a16:creationId xmlns:a16="http://schemas.microsoft.com/office/drawing/2014/main" id="{C1D571D4-7136-425F-81AA-C8A2A72EDD07}"/>
              </a:ext>
            </a:extLst>
          </p:cNvPr>
          <p:cNvSpPr>
            <a:spLocks noGrp="1" noChangeArrowheads="1"/>
          </p:cNvSpPr>
          <p:nvPr>
            <p:ph type="body" idx="1"/>
          </p:nvPr>
        </p:nvSpPr>
        <p:spPr/>
        <p:txBody>
          <a:bodyPr/>
          <a:lstStyle/>
          <a:p>
            <a:pPr eaLnBrk="1" hangingPunct="1"/>
            <a:r>
              <a:rPr lang="en-US" altLang="en-US"/>
              <a:t>Day 1: Thursday</a:t>
            </a:r>
          </a:p>
          <a:p>
            <a:pPr lvl="1" eaLnBrk="1" hangingPunct="1"/>
            <a:r>
              <a:rPr lang="en-US" altLang="en-US"/>
              <a:t>Lectures:</a:t>
            </a:r>
          </a:p>
          <a:p>
            <a:pPr lvl="2" eaLnBrk="1" hangingPunct="1"/>
            <a:r>
              <a:rPr lang="en-US" altLang="en-US"/>
              <a:t>Age based measurements: patterns observed</a:t>
            </a:r>
          </a:p>
          <a:p>
            <a:pPr lvl="2" eaLnBrk="1" hangingPunct="1"/>
            <a:r>
              <a:rPr lang="en-US" altLang="en-US"/>
              <a:t>The basic equations</a:t>
            </a:r>
          </a:p>
          <a:p>
            <a:pPr lvl="2" eaLnBrk="1" hangingPunct="1"/>
            <a:r>
              <a:rPr lang="en-US" altLang="en-US"/>
              <a:t>Signal in the measurements</a:t>
            </a:r>
          </a:p>
          <a:p>
            <a:pPr lvl="1" eaLnBrk="1" hangingPunct="1"/>
            <a:r>
              <a:rPr lang="en-US" altLang="en-US"/>
              <a:t>Laboratory</a:t>
            </a:r>
          </a:p>
          <a:p>
            <a:pPr lvl="2" eaLnBrk="1" hangingPunct="1"/>
            <a:r>
              <a:rPr lang="en-US" altLang="en-US"/>
              <a:t>Signals in the measurements</a:t>
            </a:r>
          </a:p>
          <a:p>
            <a:pPr eaLnBrk="1" hangingPunct="1"/>
            <a:r>
              <a:rPr lang="en-US" altLang="en-US"/>
              <a:t>Day 2: Friday</a:t>
            </a:r>
          </a:p>
          <a:p>
            <a:pPr lvl="1" eaLnBrk="1" hangingPunct="1"/>
            <a:r>
              <a:rPr lang="en-US" altLang="en-US"/>
              <a:t>Lecture</a:t>
            </a:r>
          </a:p>
          <a:p>
            <a:pPr lvl="2" eaLnBrk="1" hangingPunct="1"/>
            <a:r>
              <a:rPr lang="en-US" altLang="en-US"/>
              <a:t>The building blocks of an assessment model</a:t>
            </a:r>
          </a:p>
          <a:p>
            <a:pPr lvl="1" eaLnBrk="1" hangingPunct="1"/>
            <a:r>
              <a:rPr lang="en-US" altLang="en-US"/>
              <a:t>Laboratory</a:t>
            </a:r>
          </a:p>
          <a:p>
            <a:pPr lvl="2" eaLnBrk="1" hangingPunct="1"/>
            <a:r>
              <a:rPr lang="en-US" altLang="en-US"/>
              <a:t>Building an assessment model from scratch</a:t>
            </a:r>
          </a:p>
          <a:p>
            <a:pPr lvl="1" eaLnBrk="1" hangingPunct="1"/>
            <a:r>
              <a:rPr lang="en-US" altLang="en-US"/>
              <a:t>Lecture (if time permits)</a:t>
            </a:r>
          </a:p>
          <a:p>
            <a:pPr lvl="2" eaLnBrk="1" hangingPunct="1"/>
            <a:r>
              <a:rPr lang="en-US" altLang="en-US"/>
              <a:t>Introduction to a population simulator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2">
            <a:extLst>
              <a:ext uri="{FF2B5EF4-FFF2-40B4-BE49-F238E27FC236}">
                <a16:creationId xmlns:a16="http://schemas.microsoft.com/office/drawing/2014/main" id="{FC0FB960-40B0-4F44-B45C-39570E485AD5}"/>
              </a:ext>
            </a:extLst>
          </p:cNvPr>
          <p:cNvSpPr>
            <a:spLocks noGrp="1"/>
          </p:cNvSpPr>
          <p:nvPr>
            <p:ph type="sldNum" sz="quarter" idx="10"/>
          </p:nvPr>
        </p:nvSpPr>
        <p:spPr/>
        <p:txBody>
          <a:bodyPr/>
          <a:lstStyle/>
          <a:p>
            <a:pPr>
              <a:defRPr/>
            </a:pPr>
            <a:fld id="{C3F1269B-2719-4AAC-B2CA-18BD4E35BA84}" type="slidenum">
              <a:rPr lang="en-US" altLang="en-US"/>
              <a:pPr>
                <a:defRPr/>
              </a:pPr>
              <a:t>30</a:t>
            </a:fld>
            <a:endParaRPr lang="en-US" altLang="en-US">
              <a:solidFill>
                <a:schemeClr val="tx1"/>
              </a:solidFill>
            </a:endParaRPr>
          </a:p>
        </p:txBody>
      </p:sp>
      <p:sp>
        <p:nvSpPr>
          <p:cNvPr id="54275" name="Rectangle 2">
            <a:extLst>
              <a:ext uri="{FF2B5EF4-FFF2-40B4-BE49-F238E27FC236}">
                <a16:creationId xmlns:a16="http://schemas.microsoft.com/office/drawing/2014/main" id="{4A33BF62-D2A4-4EA0-84DA-E5139BA9E6A3}"/>
              </a:ext>
            </a:extLst>
          </p:cNvPr>
          <p:cNvSpPr>
            <a:spLocks noGrp="1" noChangeArrowheads="1"/>
          </p:cNvSpPr>
          <p:nvPr>
            <p:ph type="title"/>
          </p:nvPr>
        </p:nvSpPr>
        <p:spPr>
          <a:xfrm>
            <a:off x="1066800" y="188913"/>
            <a:ext cx="7877175" cy="685800"/>
          </a:xfrm>
        </p:spPr>
        <p:txBody>
          <a:bodyPr/>
          <a:lstStyle/>
          <a:p>
            <a:pPr eaLnBrk="1" hangingPunct="1"/>
            <a:r>
              <a:rPr lang="en-US" altLang="en-US"/>
              <a:t>Cod: Distribution and abundance of age 2</a:t>
            </a:r>
            <a:endParaRPr lang="is-IS" altLang="en-US"/>
          </a:p>
        </p:txBody>
      </p:sp>
      <p:pic>
        <p:nvPicPr>
          <p:cNvPr id="54276" name="Picture 3">
            <a:extLst>
              <a:ext uri="{FF2B5EF4-FFF2-40B4-BE49-F238E27FC236}">
                <a16:creationId xmlns:a16="http://schemas.microsoft.com/office/drawing/2014/main" id="{AC85CED3-28F3-48FD-BC43-A19A346B8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4">
            <a:extLst>
              <a:ext uri="{FF2B5EF4-FFF2-40B4-BE49-F238E27FC236}">
                <a16:creationId xmlns:a16="http://schemas.microsoft.com/office/drawing/2014/main" id="{DFDA01BC-D133-4F95-8621-61F6FC03E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8" name="Picture 5">
            <a:extLst>
              <a:ext uri="{FF2B5EF4-FFF2-40B4-BE49-F238E27FC236}">
                <a16:creationId xmlns:a16="http://schemas.microsoft.com/office/drawing/2014/main" id="{B974E8B7-657F-4B64-981D-F1BAA121D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9" name="Picture 6">
            <a:extLst>
              <a:ext uri="{FF2B5EF4-FFF2-40B4-BE49-F238E27FC236}">
                <a16:creationId xmlns:a16="http://schemas.microsoft.com/office/drawing/2014/main" id="{656FE0C0-BD02-4E6D-933E-93DDF1B629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5538" y="1125538"/>
            <a:ext cx="2684462"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0" name="Picture 7">
            <a:extLst>
              <a:ext uri="{FF2B5EF4-FFF2-40B4-BE49-F238E27FC236}">
                <a16:creationId xmlns:a16="http://schemas.microsoft.com/office/drawing/2014/main" id="{ABABB64D-87A1-431D-B886-125E37F735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1" name="Picture 8">
            <a:extLst>
              <a:ext uri="{FF2B5EF4-FFF2-40B4-BE49-F238E27FC236}">
                <a16:creationId xmlns:a16="http://schemas.microsoft.com/office/drawing/2014/main" id="{95A4902C-7BD2-4DD6-B41C-9A041554FF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2" name="Picture 9">
            <a:extLst>
              <a:ext uri="{FF2B5EF4-FFF2-40B4-BE49-F238E27FC236}">
                <a16:creationId xmlns:a16="http://schemas.microsoft.com/office/drawing/2014/main" id="{D27303EC-B6DC-4415-9FE4-4BC1B3821E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3" name="Picture 10">
            <a:extLst>
              <a:ext uri="{FF2B5EF4-FFF2-40B4-BE49-F238E27FC236}">
                <a16:creationId xmlns:a16="http://schemas.microsoft.com/office/drawing/2014/main" id="{4322B8BD-FA24-476A-A21D-985534BDF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4" name="Picture 11">
            <a:extLst>
              <a:ext uri="{FF2B5EF4-FFF2-40B4-BE49-F238E27FC236}">
                <a16:creationId xmlns:a16="http://schemas.microsoft.com/office/drawing/2014/main" id="{3E73F7AA-4659-4D6D-AF3B-51251ED226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5" name="Picture 12">
            <a:extLst>
              <a:ext uri="{FF2B5EF4-FFF2-40B4-BE49-F238E27FC236}">
                <a16:creationId xmlns:a16="http://schemas.microsoft.com/office/drawing/2014/main" id="{DF953943-98AE-4D11-BD2C-41C2A2BBFC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6" name="Picture 13">
            <a:extLst>
              <a:ext uri="{FF2B5EF4-FFF2-40B4-BE49-F238E27FC236}">
                <a16:creationId xmlns:a16="http://schemas.microsoft.com/office/drawing/2014/main" id="{8EC24288-8799-4065-AAF9-D7BF9DF6E8E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7" name="Picture 14">
            <a:extLst>
              <a:ext uri="{FF2B5EF4-FFF2-40B4-BE49-F238E27FC236}">
                <a16:creationId xmlns:a16="http://schemas.microsoft.com/office/drawing/2014/main" id="{2C12D814-42C4-4B52-97FC-7DB6F8A1E07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8" name="Picture 15">
            <a:extLst>
              <a:ext uri="{FF2B5EF4-FFF2-40B4-BE49-F238E27FC236}">
                <a16:creationId xmlns:a16="http://schemas.microsoft.com/office/drawing/2014/main" id="{6DA5063E-D37C-4ACF-A259-B631A23996B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4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9" name="Picture 16">
            <a:extLst>
              <a:ext uri="{FF2B5EF4-FFF2-40B4-BE49-F238E27FC236}">
                <a16:creationId xmlns:a16="http://schemas.microsoft.com/office/drawing/2014/main" id="{D22D54E0-10C4-4808-A6AB-7B74567A139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90" name="Picture 17">
            <a:extLst>
              <a:ext uri="{FF2B5EF4-FFF2-40B4-BE49-F238E27FC236}">
                <a16:creationId xmlns:a16="http://schemas.microsoft.com/office/drawing/2014/main" id="{891C8F6C-EC7E-4199-800C-B40F88480ED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56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91" name="Picture 18">
            <a:extLst>
              <a:ext uri="{FF2B5EF4-FFF2-40B4-BE49-F238E27FC236}">
                <a16:creationId xmlns:a16="http://schemas.microsoft.com/office/drawing/2014/main" id="{59D8D27B-3C28-4931-A41F-6AC43621C45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92" name="Picture 19">
            <a:extLst>
              <a:ext uri="{FF2B5EF4-FFF2-40B4-BE49-F238E27FC236}">
                <a16:creationId xmlns:a16="http://schemas.microsoft.com/office/drawing/2014/main" id="{CEF712A7-9BBA-48EB-9884-50CBF9F2541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478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93" name="Picture 20">
            <a:extLst>
              <a:ext uri="{FF2B5EF4-FFF2-40B4-BE49-F238E27FC236}">
                <a16:creationId xmlns:a16="http://schemas.microsoft.com/office/drawing/2014/main" id="{02950C44-8A4E-46A5-AA69-D4F7E261B61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004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94" name="Picture 21">
            <a:extLst>
              <a:ext uri="{FF2B5EF4-FFF2-40B4-BE49-F238E27FC236}">
                <a16:creationId xmlns:a16="http://schemas.microsoft.com/office/drawing/2014/main" id="{80E4C9CC-6D57-43A2-98CE-3D043FBBB33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95" name="Text Box 22">
            <a:extLst>
              <a:ext uri="{FF2B5EF4-FFF2-40B4-BE49-F238E27FC236}">
                <a16:creationId xmlns:a16="http://schemas.microsoft.com/office/drawing/2014/main" id="{8708CA1B-85B1-4F84-99C7-CB6E606B32C1}"/>
              </a:ext>
            </a:extLst>
          </p:cNvPr>
          <p:cNvSpPr txBox="1">
            <a:spLocks noChangeArrowheads="1"/>
          </p:cNvSpPr>
          <p:nvPr/>
        </p:nvSpPr>
        <p:spPr bwMode="auto">
          <a:xfrm>
            <a:off x="7977188" y="6538913"/>
            <a:ext cx="1025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b="1">
                <a:latin typeface="Tahoma" panose="020B0604030504040204" pitchFamily="34" charset="0"/>
              </a:rPr>
              <a:t>25 cm long</a:t>
            </a:r>
          </a:p>
        </p:txBody>
      </p:sp>
      <p:grpSp>
        <p:nvGrpSpPr>
          <p:cNvPr id="1011749" name="Group 37">
            <a:extLst>
              <a:ext uri="{FF2B5EF4-FFF2-40B4-BE49-F238E27FC236}">
                <a16:creationId xmlns:a16="http://schemas.microsoft.com/office/drawing/2014/main" id="{B1B403CB-0111-4AB6-ABA1-13F8BC7A6D68}"/>
              </a:ext>
            </a:extLst>
          </p:cNvPr>
          <p:cNvGrpSpPr>
            <a:grpSpLocks/>
          </p:cNvGrpSpPr>
          <p:nvPr/>
        </p:nvGrpSpPr>
        <p:grpSpPr bwMode="auto">
          <a:xfrm>
            <a:off x="2484438" y="2276475"/>
            <a:ext cx="5942012" cy="2836863"/>
            <a:chOff x="512" y="1314"/>
            <a:chExt cx="3743" cy="1787"/>
          </a:xfrm>
        </p:grpSpPr>
        <p:sp>
          <p:nvSpPr>
            <p:cNvPr id="54297" name="Text Box 38">
              <a:extLst>
                <a:ext uri="{FF2B5EF4-FFF2-40B4-BE49-F238E27FC236}">
                  <a16:creationId xmlns:a16="http://schemas.microsoft.com/office/drawing/2014/main" id="{E97D1346-3A29-4C99-B148-522AFB01D290}"/>
                </a:ext>
              </a:extLst>
            </p:cNvPr>
            <p:cNvSpPr txBox="1">
              <a:spLocks noChangeArrowheads="1"/>
            </p:cNvSpPr>
            <p:nvPr/>
          </p:nvSpPr>
          <p:spPr bwMode="auto">
            <a:xfrm>
              <a:off x="512" y="1316"/>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rgbClr val="0000FF"/>
                  </a:solidFill>
                  <a:latin typeface="Tahoma" panose="020B0604030504040204" pitchFamily="34" charset="0"/>
                </a:rPr>
                <a:t>yc 1984</a:t>
              </a:r>
              <a:endParaRPr lang="en-US" altLang="en-US" sz="1000" b="1">
                <a:solidFill>
                  <a:srgbClr val="0000FF"/>
                </a:solidFill>
                <a:latin typeface="Tahoma" panose="020B0604030504040204" pitchFamily="34" charset="0"/>
              </a:endParaRPr>
            </a:p>
          </p:txBody>
        </p:sp>
        <p:sp>
          <p:nvSpPr>
            <p:cNvPr id="54298" name="Text Box 39">
              <a:extLst>
                <a:ext uri="{FF2B5EF4-FFF2-40B4-BE49-F238E27FC236}">
                  <a16:creationId xmlns:a16="http://schemas.microsoft.com/office/drawing/2014/main" id="{FD8155C8-1DA9-4665-975C-BB6F4B7A080F}"/>
                </a:ext>
              </a:extLst>
            </p:cNvPr>
            <p:cNvSpPr txBox="1">
              <a:spLocks noChangeArrowheads="1"/>
            </p:cNvSpPr>
            <p:nvPr/>
          </p:nvSpPr>
          <p:spPr bwMode="auto">
            <a:xfrm>
              <a:off x="2686" y="2939"/>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chemeClr val="hlink"/>
                  </a:solidFill>
                  <a:latin typeface="Tahoma" panose="020B0604030504040204" pitchFamily="34" charset="0"/>
                </a:rPr>
                <a:t>yc 1996</a:t>
              </a:r>
              <a:endParaRPr lang="en-US" altLang="en-US" sz="1000" b="1">
                <a:solidFill>
                  <a:schemeClr val="hlink"/>
                </a:solidFill>
                <a:latin typeface="Tahoma" panose="020B0604030504040204" pitchFamily="34" charset="0"/>
              </a:endParaRPr>
            </a:p>
          </p:txBody>
        </p:sp>
        <p:sp>
          <p:nvSpPr>
            <p:cNvPr id="54299" name="Text Box 40">
              <a:extLst>
                <a:ext uri="{FF2B5EF4-FFF2-40B4-BE49-F238E27FC236}">
                  <a16:creationId xmlns:a16="http://schemas.microsoft.com/office/drawing/2014/main" id="{F925A515-C5CC-4E22-A04F-C5EB713306CF}"/>
                </a:ext>
              </a:extLst>
            </p:cNvPr>
            <p:cNvSpPr txBox="1">
              <a:spLocks noChangeArrowheads="1"/>
            </p:cNvSpPr>
            <p:nvPr/>
          </p:nvSpPr>
          <p:spPr bwMode="auto">
            <a:xfrm>
              <a:off x="3824" y="2947"/>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rgbClr val="0000FF"/>
                  </a:solidFill>
                  <a:latin typeface="Tahoma" panose="020B0604030504040204" pitchFamily="34" charset="0"/>
                </a:rPr>
                <a:t>yc 1997</a:t>
              </a:r>
              <a:endParaRPr lang="en-US" altLang="en-US" sz="1000" b="1">
                <a:solidFill>
                  <a:srgbClr val="0000FF"/>
                </a:solidFill>
                <a:latin typeface="Tahoma" panose="020B0604030504040204" pitchFamily="34" charset="0"/>
              </a:endParaRPr>
            </a:p>
          </p:txBody>
        </p:sp>
        <p:sp>
          <p:nvSpPr>
            <p:cNvPr id="54300" name="Text Box 41">
              <a:extLst>
                <a:ext uri="{FF2B5EF4-FFF2-40B4-BE49-F238E27FC236}">
                  <a16:creationId xmlns:a16="http://schemas.microsoft.com/office/drawing/2014/main" id="{27CC2222-420F-4DBA-AD7C-B72D7AA31772}"/>
                </a:ext>
              </a:extLst>
            </p:cNvPr>
            <p:cNvSpPr txBox="1">
              <a:spLocks noChangeArrowheads="1"/>
            </p:cNvSpPr>
            <p:nvPr/>
          </p:nvSpPr>
          <p:spPr bwMode="auto">
            <a:xfrm>
              <a:off x="1601" y="1314"/>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chemeClr val="hlink"/>
                  </a:solidFill>
                  <a:latin typeface="Tahoma" panose="020B0604030504040204" pitchFamily="34" charset="0"/>
                </a:rPr>
                <a:t>yc 1985</a:t>
              </a:r>
              <a:endParaRPr lang="en-US" altLang="en-US" sz="1000" b="1">
                <a:solidFill>
                  <a:schemeClr val="hlink"/>
                </a:solidFill>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2">
            <a:extLst>
              <a:ext uri="{FF2B5EF4-FFF2-40B4-BE49-F238E27FC236}">
                <a16:creationId xmlns:a16="http://schemas.microsoft.com/office/drawing/2014/main" id="{3CCDC842-9437-44C0-A6FD-020EDAC4D4B5}"/>
              </a:ext>
            </a:extLst>
          </p:cNvPr>
          <p:cNvSpPr>
            <a:spLocks noGrp="1"/>
          </p:cNvSpPr>
          <p:nvPr>
            <p:ph type="sldNum" sz="quarter" idx="10"/>
          </p:nvPr>
        </p:nvSpPr>
        <p:spPr/>
        <p:txBody>
          <a:bodyPr/>
          <a:lstStyle/>
          <a:p>
            <a:pPr>
              <a:defRPr/>
            </a:pPr>
            <a:fld id="{526F2C4F-6650-4FEC-B229-D3906B4FA71C}" type="slidenum">
              <a:rPr lang="en-US" altLang="en-US"/>
              <a:pPr>
                <a:defRPr/>
              </a:pPr>
              <a:t>31</a:t>
            </a:fld>
            <a:endParaRPr lang="en-US" altLang="en-US">
              <a:solidFill>
                <a:schemeClr val="tx1"/>
              </a:solidFill>
            </a:endParaRPr>
          </a:p>
        </p:txBody>
      </p:sp>
      <p:sp>
        <p:nvSpPr>
          <p:cNvPr id="56323" name="Rectangle 2">
            <a:extLst>
              <a:ext uri="{FF2B5EF4-FFF2-40B4-BE49-F238E27FC236}">
                <a16:creationId xmlns:a16="http://schemas.microsoft.com/office/drawing/2014/main" id="{5D7760C3-0A3D-4DBB-B372-2C0A9FC596C8}"/>
              </a:ext>
            </a:extLst>
          </p:cNvPr>
          <p:cNvSpPr>
            <a:spLocks noGrp="1" noChangeArrowheads="1"/>
          </p:cNvSpPr>
          <p:nvPr>
            <p:ph type="title"/>
          </p:nvPr>
        </p:nvSpPr>
        <p:spPr/>
        <p:txBody>
          <a:bodyPr/>
          <a:lstStyle/>
          <a:p>
            <a:pPr eaLnBrk="1" hangingPunct="1"/>
            <a:r>
              <a:rPr lang="en-US" altLang="en-US"/>
              <a:t>Cod: Distribution and abundance of age 3</a:t>
            </a:r>
            <a:endParaRPr lang="is-IS" altLang="en-US"/>
          </a:p>
        </p:txBody>
      </p:sp>
      <p:pic>
        <p:nvPicPr>
          <p:cNvPr id="56324" name="Picture 3">
            <a:extLst>
              <a:ext uri="{FF2B5EF4-FFF2-40B4-BE49-F238E27FC236}">
                <a16:creationId xmlns:a16="http://schemas.microsoft.com/office/drawing/2014/main" id="{5362B804-CB3E-4F31-B7AB-53E6FF7C5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4">
            <a:extLst>
              <a:ext uri="{FF2B5EF4-FFF2-40B4-BE49-F238E27FC236}">
                <a16:creationId xmlns:a16="http://schemas.microsoft.com/office/drawing/2014/main" id="{524B6567-2D3E-406C-BE47-F11A3EC12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5">
            <a:extLst>
              <a:ext uri="{FF2B5EF4-FFF2-40B4-BE49-F238E27FC236}">
                <a16:creationId xmlns:a16="http://schemas.microsoft.com/office/drawing/2014/main" id="{98230232-BC15-49B4-A33F-DC9DD1FD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1255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7" name="Picture 6">
            <a:extLst>
              <a:ext uri="{FF2B5EF4-FFF2-40B4-BE49-F238E27FC236}">
                <a16:creationId xmlns:a16="http://schemas.microsoft.com/office/drawing/2014/main" id="{F76C47CC-9E5A-4236-AD9E-2AF5C31F26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5538" y="1125538"/>
            <a:ext cx="2684462"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8" name="Picture 7">
            <a:extLst>
              <a:ext uri="{FF2B5EF4-FFF2-40B4-BE49-F238E27FC236}">
                <a16:creationId xmlns:a16="http://schemas.microsoft.com/office/drawing/2014/main" id="{E032FD26-BE3F-479D-9FF4-98658A5405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4338" y="1125538"/>
            <a:ext cx="2684462"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9" name="Picture 8">
            <a:extLst>
              <a:ext uri="{FF2B5EF4-FFF2-40B4-BE49-F238E27FC236}">
                <a16:creationId xmlns:a16="http://schemas.microsoft.com/office/drawing/2014/main" id="{17E6DA0A-4EFD-4821-A7CA-E8ABC57E41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0" name="Picture 9">
            <a:extLst>
              <a:ext uri="{FF2B5EF4-FFF2-40B4-BE49-F238E27FC236}">
                <a16:creationId xmlns:a16="http://schemas.microsoft.com/office/drawing/2014/main" id="{E3EDEE7B-03B1-4F57-81B1-832B00288C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1" name="Picture 10">
            <a:extLst>
              <a:ext uri="{FF2B5EF4-FFF2-40B4-BE49-F238E27FC236}">
                <a16:creationId xmlns:a16="http://schemas.microsoft.com/office/drawing/2014/main" id="{69C9E544-B2F4-49E0-B769-9298B2A7D8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2" name="Picture 11">
            <a:extLst>
              <a:ext uri="{FF2B5EF4-FFF2-40B4-BE49-F238E27FC236}">
                <a16:creationId xmlns:a16="http://schemas.microsoft.com/office/drawing/2014/main" id="{2DD57610-C1C8-410C-9DC6-F43ECA1745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3" name="Picture 12">
            <a:extLst>
              <a:ext uri="{FF2B5EF4-FFF2-40B4-BE49-F238E27FC236}">
                <a16:creationId xmlns:a16="http://schemas.microsoft.com/office/drawing/2014/main" id="{F5C8EDAA-B4B6-4CEB-904C-0DEF571AD5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24209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4" name="Picture 13">
            <a:extLst>
              <a:ext uri="{FF2B5EF4-FFF2-40B4-BE49-F238E27FC236}">
                <a16:creationId xmlns:a16="http://schemas.microsoft.com/office/drawing/2014/main" id="{F11D9F10-61E8-4CF8-A409-76D9AE164B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5" name="Picture 14">
            <a:extLst>
              <a:ext uri="{FF2B5EF4-FFF2-40B4-BE49-F238E27FC236}">
                <a16:creationId xmlns:a16="http://schemas.microsoft.com/office/drawing/2014/main" id="{2594C97B-E5C4-4F32-AD03-38027852274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6" name="Picture 15">
            <a:extLst>
              <a:ext uri="{FF2B5EF4-FFF2-40B4-BE49-F238E27FC236}">
                <a16:creationId xmlns:a16="http://schemas.microsoft.com/office/drawing/2014/main" id="{47AF8DBB-39F4-4AA4-B1EF-9E0108601C7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4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7" name="Picture 16">
            <a:extLst>
              <a:ext uri="{FF2B5EF4-FFF2-40B4-BE49-F238E27FC236}">
                <a16:creationId xmlns:a16="http://schemas.microsoft.com/office/drawing/2014/main" id="{C5A84E78-86AA-4137-8BD6-BFCADB55A82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8" name="Picture 17">
            <a:extLst>
              <a:ext uri="{FF2B5EF4-FFF2-40B4-BE49-F238E27FC236}">
                <a16:creationId xmlns:a16="http://schemas.microsoft.com/office/drawing/2014/main" id="{E28474AA-2526-4C2C-8C7E-7ACE9F09DF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5600" y="37163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9" name="Picture 18">
            <a:extLst>
              <a:ext uri="{FF2B5EF4-FFF2-40B4-BE49-F238E27FC236}">
                <a16:creationId xmlns:a16="http://schemas.microsoft.com/office/drawing/2014/main" id="{3BD33DED-2A81-464E-9581-2275F19AD17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40" name="Picture 19">
            <a:extLst>
              <a:ext uri="{FF2B5EF4-FFF2-40B4-BE49-F238E27FC236}">
                <a16:creationId xmlns:a16="http://schemas.microsoft.com/office/drawing/2014/main" id="{AE528142-925C-4C1D-85EC-3C1AF00D25A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478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41" name="Picture 20">
            <a:extLst>
              <a:ext uri="{FF2B5EF4-FFF2-40B4-BE49-F238E27FC236}">
                <a16:creationId xmlns:a16="http://schemas.microsoft.com/office/drawing/2014/main" id="{587CB207-B0B6-4CC0-8435-176704ABC17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004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42" name="Picture 21">
            <a:extLst>
              <a:ext uri="{FF2B5EF4-FFF2-40B4-BE49-F238E27FC236}">
                <a16:creationId xmlns:a16="http://schemas.microsoft.com/office/drawing/2014/main" id="{B475BB1A-3393-4601-89F1-86456A07AD6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5011738"/>
            <a:ext cx="268446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43" name="Text Box 22">
            <a:extLst>
              <a:ext uri="{FF2B5EF4-FFF2-40B4-BE49-F238E27FC236}">
                <a16:creationId xmlns:a16="http://schemas.microsoft.com/office/drawing/2014/main" id="{9306A0C0-96F1-43B5-A573-5CB84351B4AD}"/>
              </a:ext>
            </a:extLst>
          </p:cNvPr>
          <p:cNvSpPr txBox="1">
            <a:spLocks noChangeArrowheads="1"/>
          </p:cNvSpPr>
          <p:nvPr/>
        </p:nvSpPr>
        <p:spPr bwMode="auto">
          <a:xfrm>
            <a:off x="7977188" y="6538913"/>
            <a:ext cx="1025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b="1">
                <a:latin typeface="Tahoma" panose="020B0604030504040204" pitchFamily="34" charset="0"/>
              </a:rPr>
              <a:t>40 cm long</a:t>
            </a:r>
          </a:p>
        </p:txBody>
      </p:sp>
      <p:grpSp>
        <p:nvGrpSpPr>
          <p:cNvPr id="1012767" name="Group 31">
            <a:extLst>
              <a:ext uri="{FF2B5EF4-FFF2-40B4-BE49-F238E27FC236}">
                <a16:creationId xmlns:a16="http://schemas.microsoft.com/office/drawing/2014/main" id="{707D5441-E060-4B55-BC24-F52D5D13127F}"/>
              </a:ext>
            </a:extLst>
          </p:cNvPr>
          <p:cNvGrpSpPr>
            <a:grpSpLocks/>
          </p:cNvGrpSpPr>
          <p:nvPr/>
        </p:nvGrpSpPr>
        <p:grpSpPr bwMode="auto">
          <a:xfrm>
            <a:off x="684213" y="2276475"/>
            <a:ext cx="7720012" cy="4133850"/>
            <a:chOff x="476" y="1298"/>
            <a:chExt cx="4863" cy="2604"/>
          </a:xfrm>
        </p:grpSpPr>
        <p:sp>
          <p:nvSpPr>
            <p:cNvPr id="56345" name="Text Box 27">
              <a:extLst>
                <a:ext uri="{FF2B5EF4-FFF2-40B4-BE49-F238E27FC236}">
                  <a16:creationId xmlns:a16="http://schemas.microsoft.com/office/drawing/2014/main" id="{66BDA884-58AC-4D31-96F8-AEDC73C1DCBA}"/>
                </a:ext>
              </a:extLst>
            </p:cNvPr>
            <p:cNvSpPr txBox="1">
              <a:spLocks noChangeArrowheads="1"/>
            </p:cNvSpPr>
            <p:nvPr/>
          </p:nvSpPr>
          <p:spPr bwMode="auto">
            <a:xfrm>
              <a:off x="2734" y="1300"/>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rgbClr val="0000FF"/>
                  </a:solidFill>
                  <a:latin typeface="Tahoma" panose="020B0604030504040204" pitchFamily="34" charset="0"/>
                </a:rPr>
                <a:t>yc 1984</a:t>
              </a:r>
              <a:endParaRPr lang="en-US" altLang="en-US" sz="1000" b="1">
                <a:solidFill>
                  <a:srgbClr val="0000FF"/>
                </a:solidFill>
                <a:latin typeface="Tahoma" panose="020B0604030504040204" pitchFamily="34" charset="0"/>
              </a:endParaRPr>
            </a:p>
          </p:txBody>
        </p:sp>
        <p:sp>
          <p:nvSpPr>
            <p:cNvPr id="56346" name="Text Box 28">
              <a:extLst>
                <a:ext uri="{FF2B5EF4-FFF2-40B4-BE49-F238E27FC236}">
                  <a16:creationId xmlns:a16="http://schemas.microsoft.com/office/drawing/2014/main" id="{F0C3A0F5-D597-4E12-A461-213668319484}"/>
                </a:ext>
              </a:extLst>
            </p:cNvPr>
            <p:cNvSpPr txBox="1">
              <a:spLocks noChangeArrowheads="1"/>
            </p:cNvSpPr>
            <p:nvPr/>
          </p:nvSpPr>
          <p:spPr bwMode="auto">
            <a:xfrm>
              <a:off x="4908" y="2923"/>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chemeClr val="hlink"/>
                  </a:solidFill>
                  <a:latin typeface="Tahoma" panose="020B0604030504040204" pitchFamily="34" charset="0"/>
                </a:rPr>
                <a:t>yc 1996</a:t>
              </a:r>
              <a:endParaRPr lang="en-US" altLang="en-US" sz="1000" b="1">
                <a:solidFill>
                  <a:schemeClr val="hlink"/>
                </a:solidFill>
                <a:latin typeface="Tahoma" panose="020B0604030504040204" pitchFamily="34" charset="0"/>
              </a:endParaRPr>
            </a:p>
          </p:txBody>
        </p:sp>
        <p:sp>
          <p:nvSpPr>
            <p:cNvPr id="56347" name="Text Box 29">
              <a:extLst>
                <a:ext uri="{FF2B5EF4-FFF2-40B4-BE49-F238E27FC236}">
                  <a16:creationId xmlns:a16="http://schemas.microsoft.com/office/drawing/2014/main" id="{24FDD988-6B35-42F4-AE12-10E55463D62A}"/>
                </a:ext>
              </a:extLst>
            </p:cNvPr>
            <p:cNvSpPr txBox="1">
              <a:spLocks noChangeArrowheads="1"/>
            </p:cNvSpPr>
            <p:nvPr/>
          </p:nvSpPr>
          <p:spPr bwMode="auto">
            <a:xfrm>
              <a:off x="476" y="3748"/>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rgbClr val="0000FF"/>
                  </a:solidFill>
                  <a:latin typeface="Tahoma" panose="020B0604030504040204" pitchFamily="34" charset="0"/>
                </a:rPr>
                <a:t>yc 1997</a:t>
              </a:r>
              <a:endParaRPr lang="en-US" altLang="en-US" sz="1000" b="1">
                <a:solidFill>
                  <a:srgbClr val="0000FF"/>
                </a:solidFill>
                <a:latin typeface="Tahoma" panose="020B0604030504040204" pitchFamily="34" charset="0"/>
              </a:endParaRPr>
            </a:p>
          </p:txBody>
        </p:sp>
        <p:sp>
          <p:nvSpPr>
            <p:cNvPr id="56348" name="Text Box 30">
              <a:extLst>
                <a:ext uri="{FF2B5EF4-FFF2-40B4-BE49-F238E27FC236}">
                  <a16:creationId xmlns:a16="http://schemas.microsoft.com/office/drawing/2014/main" id="{82948517-EDF0-4328-BFCC-D6B4D15AFA50}"/>
                </a:ext>
              </a:extLst>
            </p:cNvPr>
            <p:cNvSpPr txBox="1">
              <a:spLocks noChangeArrowheads="1"/>
            </p:cNvSpPr>
            <p:nvPr/>
          </p:nvSpPr>
          <p:spPr bwMode="auto">
            <a:xfrm>
              <a:off x="3823" y="1298"/>
              <a:ext cx="431" cy="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000" b="1">
                  <a:solidFill>
                    <a:schemeClr val="hlink"/>
                  </a:solidFill>
                  <a:latin typeface="Tahoma" panose="020B0604030504040204" pitchFamily="34" charset="0"/>
                </a:rPr>
                <a:t>yc 1985</a:t>
              </a:r>
              <a:endParaRPr lang="en-US" altLang="en-US" sz="1000" b="1">
                <a:solidFill>
                  <a:schemeClr val="hlink"/>
                </a:solidFill>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2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E3F65DA8-0489-47E5-9922-AD7000733F72}"/>
              </a:ext>
            </a:extLst>
          </p:cNvPr>
          <p:cNvSpPr>
            <a:spLocks noGrp="1"/>
          </p:cNvSpPr>
          <p:nvPr>
            <p:ph type="sldNum" sz="quarter" idx="10"/>
          </p:nvPr>
        </p:nvSpPr>
        <p:spPr/>
        <p:txBody>
          <a:bodyPr/>
          <a:lstStyle/>
          <a:p>
            <a:pPr>
              <a:defRPr/>
            </a:pPr>
            <a:fld id="{97853962-E6C6-4BE0-8A3A-3A42ABBF9EAB}" type="slidenum">
              <a:rPr lang="en-US" altLang="en-US"/>
              <a:pPr>
                <a:defRPr/>
              </a:pPr>
              <a:t>32</a:t>
            </a:fld>
            <a:endParaRPr lang="en-US" altLang="en-US">
              <a:solidFill>
                <a:schemeClr val="tx1"/>
              </a:solidFill>
            </a:endParaRPr>
          </a:p>
        </p:txBody>
      </p:sp>
      <p:sp>
        <p:nvSpPr>
          <p:cNvPr id="58371" name="Rectangle 2">
            <a:extLst>
              <a:ext uri="{FF2B5EF4-FFF2-40B4-BE49-F238E27FC236}">
                <a16:creationId xmlns:a16="http://schemas.microsoft.com/office/drawing/2014/main" id="{6E2681CE-2FC4-4A7D-BCB6-17C42EBA8F00}"/>
              </a:ext>
            </a:extLst>
          </p:cNvPr>
          <p:cNvSpPr>
            <a:spLocks noGrp="1" noChangeArrowheads="1"/>
          </p:cNvSpPr>
          <p:nvPr>
            <p:ph type="title"/>
          </p:nvPr>
        </p:nvSpPr>
        <p:spPr/>
        <p:txBody>
          <a:bodyPr/>
          <a:lstStyle/>
          <a:p>
            <a:pPr eaLnBrk="1" hangingPunct="1"/>
            <a:r>
              <a:rPr lang="en-US" altLang="en-US"/>
              <a:t>Distribution and abundance of selected year classes</a:t>
            </a:r>
          </a:p>
        </p:txBody>
      </p:sp>
      <p:sp>
        <p:nvSpPr>
          <p:cNvPr id="58372" name="Text Box 3">
            <a:extLst>
              <a:ext uri="{FF2B5EF4-FFF2-40B4-BE49-F238E27FC236}">
                <a16:creationId xmlns:a16="http://schemas.microsoft.com/office/drawing/2014/main" id="{101A2E63-6E41-4342-9547-727A4B8047B2}"/>
              </a:ext>
            </a:extLst>
          </p:cNvPr>
          <p:cNvSpPr txBox="1">
            <a:spLocks noChangeArrowheads="1"/>
          </p:cNvSpPr>
          <p:nvPr/>
        </p:nvSpPr>
        <p:spPr bwMode="auto">
          <a:xfrm rot="-5400000">
            <a:off x="16669" y="2102644"/>
            <a:ext cx="10048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Tahoma" panose="020B0604030504040204" pitchFamily="34" charset="0"/>
              </a:rPr>
              <a:t>Age 1</a:t>
            </a:r>
            <a:br>
              <a:rPr lang="en-US" altLang="en-US" sz="1600">
                <a:latin typeface="Tahoma" panose="020B0604030504040204" pitchFamily="34" charset="0"/>
              </a:rPr>
            </a:br>
            <a:r>
              <a:rPr lang="en-US" altLang="en-US" sz="1600">
                <a:latin typeface="Tahoma" panose="020B0604030504040204" pitchFamily="34" charset="0"/>
              </a:rPr>
              <a:t>15 cm</a:t>
            </a:r>
            <a:endParaRPr lang="en-US" altLang="en-US" sz="1600"/>
          </a:p>
        </p:txBody>
      </p:sp>
      <p:sp>
        <p:nvSpPr>
          <p:cNvPr id="58373" name="Text Box 4">
            <a:extLst>
              <a:ext uri="{FF2B5EF4-FFF2-40B4-BE49-F238E27FC236}">
                <a16:creationId xmlns:a16="http://schemas.microsoft.com/office/drawing/2014/main" id="{30575D8B-F195-483D-91BA-12D66A2AF014}"/>
              </a:ext>
            </a:extLst>
          </p:cNvPr>
          <p:cNvSpPr txBox="1">
            <a:spLocks noChangeArrowheads="1"/>
          </p:cNvSpPr>
          <p:nvPr/>
        </p:nvSpPr>
        <p:spPr bwMode="auto">
          <a:xfrm rot="-5400000">
            <a:off x="16669" y="3931444"/>
            <a:ext cx="10048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Tahoma" panose="020B0604030504040204" pitchFamily="34" charset="0"/>
              </a:rPr>
              <a:t>Age 2</a:t>
            </a:r>
            <a:br>
              <a:rPr lang="en-US" altLang="en-US" sz="1600">
                <a:latin typeface="Tahoma" panose="020B0604030504040204" pitchFamily="34" charset="0"/>
              </a:rPr>
            </a:br>
            <a:r>
              <a:rPr lang="en-US" altLang="en-US" sz="1600">
                <a:latin typeface="Tahoma" panose="020B0604030504040204" pitchFamily="34" charset="0"/>
              </a:rPr>
              <a:t>25 cm</a:t>
            </a:r>
            <a:endParaRPr lang="en-US" altLang="en-US" sz="1600"/>
          </a:p>
        </p:txBody>
      </p:sp>
      <p:sp>
        <p:nvSpPr>
          <p:cNvPr id="58374" name="Text Box 5">
            <a:extLst>
              <a:ext uri="{FF2B5EF4-FFF2-40B4-BE49-F238E27FC236}">
                <a16:creationId xmlns:a16="http://schemas.microsoft.com/office/drawing/2014/main" id="{1372D23B-08DF-44D6-8A58-6B426F46BB12}"/>
              </a:ext>
            </a:extLst>
          </p:cNvPr>
          <p:cNvSpPr txBox="1">
            <a:spLocks noChangeArrowheads="1"/>
          </p:cNvSpPr>
          <p:nvPr/>
        </p:nvSpPr>
        <p:spPr bwMode="auto">
          <a:xfrm rot="-5400000">
            <a:off x="16669" y="5455444"/>
            <a:ext cx="10048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Tahoma" panose="020B0604030504040204" pitchFamily="34" charset="0"/>
              </a:rPr>
              <a:t>Age 3</a:t>
            </a:r>
            <a:br>
              <a:rPr lang="en-US" altLang="en-US" sz="1600">
                <a:latin typeface="Tahoma" panose="020B0604030504040204" pitchFamily="34" charset="0"/>
              </a:rPr>
            </a:br>
            <a:r>
              <a:rPr lang="en-US" altLang="en-US" sz="1600">
                <a:latin typeface="Tahoma" panose="020B0604030504040204" pitchFamily="34" charset="0"/>
              </a:rPr>
              <a:t>40 cm</a:t>
            </a:r>
            <a:endParaRPr lang="en-US" altLang="en-US" sz="1600"/>
          </a:p>
        </p:txBody>
      </p:sp>
      <p:sp>
        <p:nvSpPr>
          <p:cNvPr id="58375" name="Text Box 12">
            <a:extLst>
              <a:ext uri="{FF2B5EF4-FFF2-40B4-BE49-F238E27FC236}">
                <a16:creationId xmlns:a16="http://schemas.microsoft.com/office/drawing/2014/main" id="{66F14AAE-DE5E-41D1-8290-A37D1102AE35}"/>
              </a:ext>
            </a:extLst>
          </p:cNvPr>
          <p:cNvSpPr txBox="1">
            <a:spLocks noChangeArrowheads="1"/>
          </p:cNvSpPr>
          <p:nvPr/>
        </p:nvSpPr>
        <p:spPr bwMode="auto">
          <a:xfrm>
            <a:off x="1116013" y="1220788"/>
            <a:ext cx="1300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a:latin typeface="Tahoma" panose="020B0604030504040204" pitchFamily="34" charset="0"/>
              </a:rPr>
              <a:t>Yearclass 84</a:t>
            </a:r>
            <a:endParaRPr lang="is-IS" altLang="en-US" sz="1600"/>
          </a:p>
        </p:txBody>
      </p:sp>
      <p:sp>
        <p:nvSpPr>
          <p:cNvPr id="58376" name="Text Box 13">
            <a:extLst>
              <a:ext uri="{FF2B5EF4-FFF2-40B4-BE49-F238E27FC236}">
                <a16:creationId xmlns:a16="http://schemas.microsoft.com/office/drawing/2014/main" id="{B363FC1B-ECC3-4FEA-8228-87651F7881D9}"/>
              </a:ext>
            </a:extLst>
          </p:cNvPr>
          <p:cNvSpPr txBox="1">
            <a:spLocks noChangeArrowheads="1"/>
          </p:cNvSpPr>
          <p:nvPr/>
        </p:nvSpPr>
        <p:spPr bwMode="auto">
          <a:xfrm>
            <a:off x="4932363" y="1217613"/>
            <a:ext cx="1300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a:latin typeface="Tahoma" panose="020B0604030504040204" pitchFamily="34" charset="0"/>
              </a:rPr>
              <a:t>Yearclass 96</a:t>
            </a:r>
          </a:p>
        </p:txBody>
      </p:sp>
      <p:sp>
        <p:nvSpPr>
          <p:cNvPr id="58377" name="Text Box 14">
            <a:extLst>
              <a:ext uri="{FF2B5EF4-FFF2-40B4-BE49-F238E27FC236}">
                <a16:creationId xmlns:a16="http://schemas.microsoft.com/office/drawing/2014/main" id="{C35B31A6-F020-4AE5-891B-94A59E06B937}"/>
              </a:ext>
            </a:extLst>
          </p:cNvPr>
          <p:cNvSpPr txBox="1">
            <a:spLocks noChangeArrowheads="1"/>
          </p:cNvSpPr>
          <p:nvPr/>
        </p:nvSpPr>
        <p:spPr bwMode="auto">
          <a:xfrm>
            <a:off x="6786563" y="1193800"/>
            <a:ext cx="1300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a:latin typeface="Tahoma" panose="020B0604030504040204" pitchFamily="34" charset="0"/>
              </a:rPr>
              <a:t>Yearclass 97</a:t>
            </a:r>
          </a:p>
        </p:txBody>
      </p:sp>
      <p:pic>
        <p:nvPicPr>
          <p:cNvPr id="58378" name="Picture 15">
            <a:extLst>
              <a:ext uri="{FF2B5EF4-FFF2-40B4-BE49-F238E27FC236}">
                <a16:creationId xmlns:a16="http://schemas.microsoft.com/office/drawing/2014/main" id="{C759BADC-5DE2-4D8B-875D-4B98E34E2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791075"/>
            <a:ext cx="2684462"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9" name="Picture 16">
            <a:extLst>
              <a:ext uri="{FF2B5EF4-FFF2-40B4-BE49-F238E27FC236}">
                <a16:creationId xmlns:a16="http://schemas.microsoft.com/office/drawing/2014/main" id="{7BF83D05-8B28-4122-8E27-5B401EB44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3124200"/>
            <a:ext cx="2684462"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0" name="Picture 17">
            <a:extLst>
              <a:ext uri="{FF2B5EF4-FFF2-40B4-BE49-F238E27FC236}">
                <a16:creationId xmlns:a16="http://schemas.microsoft.com/office/drawing/2014/main" id="{FA1F9EDD-01CA-4592-85CE-2813FCF745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1447800"/>
            <a:ext cx="2684463"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1" name="Picture 18">
            <a:extLst>
              <a:ext uri="{FF2B5EF4-FFF2-40B4-BE49-F238E27FC236}">
                <a16:creationId xmlns:a16="http://schemas.microsoft.com/office/drawing/2014/main" id="{EB5305D1-B067-4C89-B98A-3992D29ED6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4825" y="1412875"/>
            <a:ext cx="2684463"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2" name="Picture 19">
            <a:extLst>
              <a:ext uri="{FF2B5EF4-FFF2-40B4-BE49-F238E27FC236}">
                <a16:creationId xmlns:a16="http://schemas.microsoft.com/office/drawing/2014/main" id="{37C530CB-9908-4CD3-9832-9A7AA4DDC2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4825" y="2924175"/>
            <a:ext cx="2684463"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3" name="Picture 20">
            <a:extLst>
              <a:ext uri="{FF2B5EF4-FFF2-40B4-BE49-F238E27FC236}">
                <a16:creationId xmlns:a16="http://schemas.microsoft.com/office/drawing/2014/main" id="{6C01ED44-34DC-4039-96F8-70DE4FBA4E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7850" y="4581525"/>
            <a:ext cx="2684463"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4" name="Picture 21">
            <a:extLst>
              <a:ext uri="{FF2B5EF4-FFF2-40B4-BE49-F238E27FC236}">
                <a16:creationId xmlns:a16="http://schemas.microsoft.com/office/drawing/2014/main" id="{2FE223FF-3D3F-47E8-962E-AAAE2BF732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7763" y="1498600"/>
            <a:ext cx="2684462"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5" name="Picture 22">
            <a:extLst>
              <a:ext uri="{FF2B5EF4-FFF2-40B4-BE49-F238E27FC236}">
                <a16:creationId xmlns:a16="http://schemas.microsoft.com/office/drawing/2014/main" id="{BCDCFBE4-0323-45A0-98F5-33319BB55F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7763" y="2938463"/>
            <a:ext cx="2684462"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6" name="Picture 23">
            <a:extLst>
              <a:ext uri="{FF2B5EF4-FFF2-40B4-BE49-F238E27FC236}">
                <a16:creationId xmlns:a16="http://schemas.microsoft.com/office/drawing/2014/main" id="{7BFFF56D-72FA-447E-82A7-922149CDA8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0788" y="4522788"/>
            <a:ext cx="2684462"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7" name="Picture 24">
            <a:extLst>
              <a:ext uri="{FF2B5EF4-FFF2-40B4-BE49-F238E27FC236}">
                <a16:creationId xmlns:a16="http://schemas.microsoft.com/office/drawing/2014/main" id="{31D84BA2-C0FB-4271-AC78-6B99354168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19338" y="1425575"/>
            <a:ext cx="2684462"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8" name="Picture 25">
            <a:extLst>
              <a:ext uri="{FF2B5EF4-FFF2-40B4-BE49-F238E27FC236}">
                <a16:creationId xmlns:a16="http://schemas.microsoft.com/office/drawing/2014/main" id="{C518029B-907A-4E63-8975-26DFE931FF0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2363" y="3082925"/>
            <a:ext cx="2684462"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9" name="Picture 26">
            <a:extLst>
              <a:ext uri="{FF2B5EF4-FFF2-40B4-BE49-F238E27FC236}">
                <a16:creationId xmlns:a16="http://schemas.microsoft.com/office/drawing/2014/main" id="{8B4E507E-C0AF-4AAA-8A2E-0176EE06B1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9338" y="4738688"/>
            <a:ext cx="2684462"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90" name="Text Box 28">
            <a:extLst>
              <a:ext uri="{FF2B5EF4-FFF2-40B4-BE49-F238E27FC236}">
                <a16:creationId xmlns:a16="http://schemas.microsoft.com/office/drawing/2014/main" id="{D0ED237B-5F6D-4DAE-8622-78756691E031}"/>
              </a:ext>
            </a:extLst>
          </p:cNvPr>
          <p:cNvSpPr txBox="1">
            <a:spLocks noChangeArrowheads="1"/>
          </p:cNvSpPr>
          <p:nvPr/>
        </p:nvSpPr>
        <p:spPr bwMode="auto">
          <a:xfrm>
            <a:off x="3059113" y="1217613"/>
            <a:ext cx="1300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a:latin typeface="Tahoma" panose="020B0604030504040204" pitchFamily="34" charset="0"/>
              </a:rPr>
              <a:t>Yearclass 85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459ECC82-8795-4350-B3EA-09D55C897ACC}"/>
              </a:ext>
            </a:extLst>
          </p:cNvPr>
          <p:cNvSpPr>
            <a:spLocks noGrp="1"/>
          </p:cNvSpPr>
          <p:nvPr>
            <p:ph type="sldNum" sz="quarter" idx="10"/>
          </p:nvPr>
        </p:nvSpPr>
        <p:spPr/>
        <p:txBody>
          <a:bodyPr/>
          <a:lstStyle/>
          <a:p>
            <a:pPr>
              <a:defRPr/>
            </a:pPr>
            <a:fld id="{C7E91979-6521-4D3C-B003-CB20D668F119}" type="slidenum">
              <a:rPr lang="en-US" altLang="en-US"/>
              <a:pPr>
                <a:defRPr/>
              </a:pPr>
              <a:t>33</a:t>
            </a:fld>
            <a:endParaRPr lang="en-US" altLang="en-US">
              <a:solidFill>
                <a:schemeClr val="tx1"/>
              </a:solidFill>
            </a:endParaRPr>
          </a:p>
        </p:txBody>
      </p:sp>
      <p:sp>
        <p:nvSpPr>
          <p:cNvPr id="60419" name="Rectangle 2">
            <a:extLst>
              <a:ext uri="{FF2B5EF4-FFF2-40B4-BE49-F238E27FC236}">
                <a16:creationId xmlns:a16="http://schemas.microsoft.com/office/drawing/2014/main" id="{AC2A0FEA-BEAD-4D4D-9191-36672840D56B}"/>
              </a:ext>
            </a:extLst>
          </p:cNvPr>
          <p:cNvSpPr>
            <a:spLocks noGrp="1" noChangeArrowheads="1"/>
          </p:cNvSpPr>
          <p:nvPr>
            <p:ph type="title"/>
          </p:nvPr>
        </p:nvSpPr>
        <p:spPr/>
        <p:txBody>
          <a:bodyPr/>
          <a:lstStyle/>
          <a:p>
            <a:pPr eaLnBrk="1" hangingPunct="1"/>
            <a:r>
              <a:rPr lang="en-US" altLang="en-US"/>
              <a:t>iCod: Age based survey indices</a:t>
            </a:r>
          </a:p>
        </p:txBody>
      </p:sp>
      <p:graphicFrame>
        <p:nvGraphicFramePr>
          <p:cNvPr id="60420" name="Object 3">
            <a:extLst>
              <a:ext uri="{FF2B5EF4-FFF2-40B4-BE49-F238E27FC236}">
                <a16:creationId xmlns:a16="http://schemas.microsoft.com/office/drawing/2014/main" id="{7FE807A0-8C8D-41D3-AFA6-941AAE13F23A}"/>
              </a:ext>
            </a:extLst>
          </p:cNvPr>
          <p:cNvGraphicFramePr>
            <a:graphicFrameLocks/>
          </p:cNvGraphicFramePr>
          <p:nvPr/>
        </p:nvGraphicFramePr>
        <p:xfrm>
          <a:off x="830263" y="939800"/>
          <a:ext cx="7712075" cy="5646738"/>
        </p:xfrm>
        <a:graphic>
          <a:graphicData uri="http://schemas.openxmlformats.org/presentationml/2006/ole">
            <mc:AlternateContent xmlns:mc="http://schemas.openxmlformats.org/markup-compatibility/2006">
              <mc:Choice xmlns:v="urn:schemas-microsoft-com:vml" Requires="v">
                <p:oleObj spid="_x0000_s60422" name="Worksheet" r:id="rId4" imgW="8039308" imgH="5810435" progId="Excel.Sheet.8">
                  <p:embed/>
                </p:oleObj>
              </mc:Choice>
              <mc:Fallback>
                <p:oleObj name="Worksheet" r:id="rId4" imgW="8039308" imgH="5810435"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263" y="939800"/>
                        <a:ext cx="7712075" cy="564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4749" name="Object 29">
            <a:extLst>
              <a:ext uri="{FF2B5EF4-FFF2-40B4-BE49-F238E27FC236}">
                <a16:creationId xmlns:a16="http://schemas.microsoft.com/office/drawing/2014/main" id="{EF2654EF-401A-464B-8BCD-3625CF78EE22}"/>
              </a:ext>
            </a:extLst>
          </p:cNvPr>
          <p:cNvGraphicFramePr>
            <a:graphicFrameLocks/>
          </p:cNvGraphicFramePr>
          <p:nvPr/>
        </p:nvGraphicFramePr>
        <p:xfrm>
          <a:off x="827088" y="981075"/>
          <a:ext cx="7712075" cy="5646738"/>
        </p:xfrm>
        <a:graphic>
          <a:graphicData uri="http://schemas.openxmlformats.org/presentationml/2006/ole">
            <mc:AlternateContent xmlns:mc="http://schemas.openxmlformats.org/markup-compatibility/2006">
              <mc:Choice xmlns:v="urn:schemas-microsoft-com:vml" Requires="v">
                <p:oleObj spid="_x0000_s60423" name="Worksheet" r:id="rId6" imgW="8039308" imgH="5810435" progId="Excel.Sheet.8">
                  <p:embed/>
                </p:oleObj>
              </mc:Choice>
              <mc:Fallback>
                <p:oleObj name="Worksheet" r:id="rId6" imgW="8039308" imgH="5810435" progId="Excel.Sheet.8">
                  <p:embed/>
                  <p:pic>
                    <p:nvPicPr>
                      <p:cNvPr id="0" name="Object 2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981075"/>
                        <a:ext cx="7712075" cy="564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749"/>
                                        </p:tgtEl>
                                        <p:attrNameLst>
                                          <p:attrName>style.visibility</p:attrName>
                                        </p:attrNameLst>
                                      </p:cBhvr>
                                      <p:to>
                                        <p:strVal val="visible"/>
                                      </p:to>
                                    </p:set>
                                    <p:anim calcmode="lin" valueType="num">
                                      <p:cBhvr additive="base">
                                        <p:cTn id="7" dur="500" fill="hold"/>
                                        <p:tgtEl>
                                          <p:spTgt spid="1054749"/>
                                        </p:tgtEl>
                                        <p:attrNameLst>
                                          <p:attrName>ppt_x</p:attrName>
                                        </p:attrNameLst>
                                      </p:cBhvr>
                                      <p:tavLst>
                                        <p:tav tm="0">
                                          <p:val>
                                            <p:strVal val="#ppt_x"/>
                                          </p:val>
                                        </p:tav>
                                        <p:tav tm="100000">
                                          <p:val>
                                            <p:strVal val="#ppt_x"/>
                                          </p:val>
                                        </p:tav>
                                      </p:tavLst>
                                    </p:anim>
                                    <p:anim calcmode="lin" valueType="num">
                                      <p:cBhvr additive="base">
                                        <p:cTn id="8" dur="500" fill="hold"/>
                                        <p:tgtEl>
                                          <p:spTgt spid="1054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62C562F3-5DC6-4EB3-806D-6AF534F74352}"/>
              </a:ext>
            </a:extLst>
          </p:cNvPr>
          <p:cNvSpPr>
            <a:spLocks noGrp="1"/>
          </p:cNvSpPr>
          <p:nvPr>
            <p:ph type="sldNum" sz="quarter" idx="10"/>
          </p:nvPr>
        </p:nvSpPr>
        <p:spPr/>
        <p:txBody>
          <a:bodyPr/>
          <a:lstStyle/>
          <a:p>
            <a:pPr>
              <a:defRPr/>
            </a:pPr>
            <a:fld id="{09966915-BDD2-478D-89BB-C46C553EC486}" type="slidenum">
              <a:rPr lang="en-US" altLang="en-US"/>
              <a:pPr>
                <a:defRPr/>
              </a:pPr>
              <a:t>34</a:t>
            </a:fld>
            <a:endParaRPr lang="en-US" altLang="en-US">
              <a:solidFill>
                <a:schemeClr val="tx1"/>
              </a:solidFill>
            </a:endParaRPr>
          </a:p>
        </p:txBody>
      </p:sp>
      <p:sp>
        <p:nvSpPr>
          <p:cNvPr id="62467" name="Rectangle 2">
            <a:extLst>
              <a:ext uri="{FF2B5EF4-FFF2-40B4-BE49-F238E27FC236}">
                <a16:creationId xmlns:a16="http://schemas.microsoft.com/office/drawing/2014/main" id="{29E6FB30-873B-4312-A1CD-6A71BE44995D}"/>
              </a:ext>
            </a:extLst>
          </p:cNvPr>
          <p:cNvSpPr>
            <a:spLocks noGrp="1" noChangeArrowheads="1"/>
          </p:cNvSpPr>
          <p:nvPr>
            <p:ph type="title"/>
          </p:nvPr>
        </p:nvSpPr>
        <p:spPr/>
        <p:txBody>
          <a:bodyPr/>
          <a:lstStyle/>
          <a:p>
            <a:pPr eaLnBrk="1" hangingPunct="1"/>
            <a:r>
              <a:rPr lang="en-US" altLang="en-US"/>
              <a:t>Indices by year classes – what is ahead?</a:t>
            </a:r>
            <a:endParaRPr lang="is-IS" altLang="en-US"/>
          </a:p>
        </p:txBody>
      </p:sp>
      <p:graphicFrame>
        <p:nvGraphicFramePr>
          <p:cNvPr id="62468" name="Object 3">
            <a:extLst>
              <a:ext uri="{FF2B5EF4-FFF2-40B4-BE49-F238E27FC236}">
                <a16:creationId xmlns:a16="http://schemas.microsoft.com/office/drawing/2014/main" id="{0EEB6A67-97D8-416B-9F60-33181689F505}"/>
              </a:ext>
            </a:extLst>
          </p:cNvPr>
          <p:cNvGraphicFramePr>
            <a:graphicFrameLocks/>
          </p:cNvGraphicFramePr>
          <p:nvPr/>
        </p:nvGraphicFramePr>
        <p:xfrm>
          <a:off x="830263" y="939800"/>
          <a:ext cx="7712075" cy="5646738"/>
        </p:xfrm>
        <a:graphic>
          <a:graphicData uri="http://schemas.openxmlformats.org/presentationml/2006/ole">
            <mc:AlternateContent xmlns:mc="http://schemas.openxmlformats.org/markup-compatibility/2006">
              <mc:Choice xmlns:v="urn:schemas-microsoft-com:vml" Requires="v">
                <p:oleObj spid="_x0000_s62481" name="Worksheet" r:id="rId4" imgW="8039308" imgH="5810435" progId="Excel.Sheet.8">
                  <p:embed/>
                </p:oleObj>
              </mc:Choice>
              <mc:Fallback>
                <p:oleObj name="Worksheet" r:id="rId4" imgW="8039308" imgH="5810435"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263" y="939800"/>
                        <a:ext cx="7712075" cy="564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2469" name="Group 21">
            <a:extLst>
              <a:ext uri="{FF2B5EF4-FFF2-40B4-BE49-F238E27FC236}">
                <a16:creationId xmlns:a16="http://schemas.microsoft.com/office/drawing/2014/main" id="{1813C1A2-6AD8-4968-926D-05DAAB0A0C84}"/>
              </a:ext>
            </a:extLst>
          </p:cNvPr>
          <p:cNvGrpSpPr>
            <a:grpSpLocks/>
          </p:cNvGrpSpPr>
          <p:nvPr/>
        </p:nvGrpSpPr>
        <p:grpSpPr bwMode="auto">
          <a:xfrm>
            <a:off x="3673475" y="6372225"/>
            <a:ext cx="4676775" cy="306388"/>
            <a:chOff x="2314" y="4014"/>
            <a:chExt cx="2946" cy="193"/>
          </a:xfrm>
        </p:grpSpPr>
        <p:grpSp>
          <p:nvGrpSpPr>
            <p:cNvPr id="62470" name="Group 5">
              <a:extLst>
                <a:ext uri="{FF2B5EF4-FFF2-40B4-BE49-F238E27FC236}">
                  <a16:creationId xmlns:a16="http://schemas.microsoft.com/office/drawing/2014/main" id="{DD07F796-89B1-4433-9132-8ED16BB68DEF}"/>
                </a:ext>
              </a:extLst>
            </p:cNvPr>
            <p:cNvGrpSpPr>
              <a:grpSpLocks/>
            </p:cNvGrpSpPr>
            <p:nvPr/>
          </p:nvGrpSpPr>
          <p:grpSpPr bwMode="auto">
            <a:xfrm>
              <a:off x="3152" y="4020"/>
              <a:ext cx="2108" cy="187"/>
              <a:chOff x="2995" y="4014"/>
              <a:chExt cx="2108" cy="187"/>
            </a:xfrm>
          </p:grpSpPr>
          <p:sp>
            <p:nvSpPr>
              <p:cNvPr id="62474" name="Line 6">
                <a:extLst>
                  <a:ext uri="{FF2B5EF4-FFF2-40B4-BE49-F238E27FC236}">
                    <a16:creationId xmlns:a16="http://schemas.microsoft.com/office/drawing/2014/main" id="{4644FFFA-1185-478D-9B55-5E6DC1EBA6D9}"/>
                  </a:ext>
                </a:extLst>
              </p:cNvPr>
              <p:cNvSpPr>
                <a:spLocks noChangeShapeType="1"/>
              </p:cNvSpPr>
              <p:nvPr/>
            </p:nvSpPr>
            <p:spPr bwMode="auto">
              <a:xfrm>
                <a:off x="2995" y="4014"/>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75" name="Line 7">
                <a:extLst>
                  <a:ext uri="{FF2B5EF4-FFF2-40B4-BE49-F238E27FC236}">
                    <a16:creationId xmlns:a16="http://schemas.microsoft.com/office/drawing/2014/main" id="{636292A2-E1ED-45B0-A06E-4DAEC56C422F}"/>
                  </a:ext>
                </a:extLst>
              </p:cNvPr>
              <p:cNvSpPr>
                <a:spLocks noChangeShapeType="1"/>
              </p:cNvSpPr>
              <p:nvPr/>
            </p:nvSpPr>
            <p:spPr bwMode="auto">
              <a:xfrm>
                <a:off x="3288" y="4020"/>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76" name="Line 8">
                <a:extLst>
                  <a:ext uri="{FF2B5EF4-FFF2-40B4-BE49-F238E27FC236}">
                    <a16:creationId xmlns:a16="http://schemas.microsoft.com/office/drawing/2014/main" id="{0E93C13A-70E8-4A0D-AABD-9D103831E5D9}"/>
                  </a:ext>
                </a:extLst>
              </p:cNvPr>
              <p:cNvSpPr>
                <a:spLocks noChangeShapeType="1"/>
              </p:cNvSpPr>
              <p:nvPr/>
            </p:nvSpPr>
            <p:spPr bwMode="auto">
              <a:xfrm>
                <a:off x="3561" y="4020"/>
                <a:ext cx="272" cy="181"/>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77" name="Line 9">
                <a:extLst>
                  <a:ext uri="{FF2B5EF4-FFF2-40B4-BE49-F238E27FC236}">
                    <a16:creationId xmlns:a16="http://schemas.microsoft.com/office/drawing/2014/main" id="{D42D292E-F0FA-44DE-B4DE-EF2ED0199846}"/>
                  </a:ext>
                </a:extLst>
              </p:cNvPr>
              <p:cNvSpPr>
                <a:spLocks noChangeShapeType="1"/>
              </p:cNvSpPr>
              <p:nvPr/>
            </p:nvSpPr>
            <p:spPr bwMode="auto">
              <a:xfrm>
                <a:off x="3878" y="4020"/>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78" name="Line 10">
                <a:extLst>
                  <a:ext uri="{FF2B5EF4-FFF2-40B4-BE49-F238E27FC236}">
                    <a16:creationId xmlns:a16="http://schemas.microsoft.com/office/drawing/2014/main" id="{F8AC6D62-B568-4CE8-A66F-06BF94F0244A}"/>
                  </a:ext>
                </a:extLst>
              </p:cNvPr>
              <p:cNvSpPr>
                <a:spLocks noChangeShapeType="1"/>
              </p:cNvSpPr>
              <p:nvPr/>
            </p:nvSpPr>
            <p:spPr bwMode="auto">
              <a:xfrm>
                <a:off x="4150" y="4020"/>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79" name="Line 11">
                <a:extLst>
                  <a:ext uri="{FF2B5EF4-FFF2-40B4-BE49-F238E27FC236}">
                    <a16:creationId xmlns:a16="http://schemas.microsoft.com/office/drawing/2014/main" id="{2A9305D9-B21A-4877-A452-1B7CE78CAC63}"/>
                  </a:ext>
                </a:extLst>
              </p:cNvPr>
              <p:cNvSpPr>
                <a:spLocks noChangeShapeType="1"/>
              </p:cNvSpPr>
              <p:nvPr/>
            </p:nvSpPr>
            <p:spPr bwMode="auto">
              <a:xfrm>
                <a:off x="4468" y="4020"/>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80" name="Line 12">
                <a:extLst>
                  <a:ext uri="{FF2B5EF4-FFF2-40B4-BE49-F238E27FC236}">
                    <a16:creationId xmlns:a16="http://schemas.microsoft.com/office/drawing/2014/main" id="{0D538E81-6D3E-4E45-A202-976DA4280FE9}"/>
                  </a:ext>
                </a:extLst>
              </p:cNvPr>
              <p:cNvSpPr>
                <a:spLocks noChangeShapeType="1"/>
              </p:cNvSpPr>
              <p:nvPr/>
            </p:nvSpPr>
            <p:spPr bwMode="auto">
              <a:xfrm>
                <a:off x="4831" y="4020"/>
                <a:ext cx="272" cy="181"/>
              </a:xfrm>
              <a:prstGeom prst="line">
                <a:avLst/>
              </a:prstGeom>
              <a:noFill/>
              <a:ln w="254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2471" name="Line 14">
              <a:extLst>
                <a:ext uri="{FF2B5EF4-FFF2-40B4-BE49-F238E27FC236}">
                  <a16:creationId xmlns:a16="http://schemas.microsoft.com/office/drawing/2014/main" id="{BA09E871-F7B6-49B3-A666-23732A445618}"/>
                </a:ext>
              </a:extLst>
            </p:cNvPr>
            <p:cNvSpPr>
              <a:spLocks noChangeShapeType="1"/>
            </p:cNvSpPr>
            <p:nvPr/>
          </p:nvSpPr>
          <p:spPr bwMode="auto">
            <a:xfrm>
              <a:off x="2314" y="4014"/>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72" name="Line 15">
              <a:extLst>
                <a:ext uri="{FF2B5EF4-FFF2-40B4-BE49-F238E27FC236}">
                  <a16:creationId xmlns:a16="http://schemas.microsoft.com/office/drawing/2014/main" id="{4FADC71A-188E-49F0-807D-1C5051AB81C3}"/>
                </a:ext>
              </a:extLst>
            </p:cNvPr>
            <p:cNvSpPr>
              <a:spLocks noChangeShapeType="1"/>
            </p:cNvSpPr>
            <p:nvPr/>
          </p:nvSpPr>
          <p:spPr bwMode="auto">
            <a:xfrm>
              <a:off x="2607" y="4020"/>
              <a:ext cx="272" cy="181"/>
            </a:xfrm>
            <a:prstGeom prst="line">
              <a:avLst/>
            </a:prstGeom>
            <a:noFill/>
            <a:ln w="25400">
              <a:solidFill>
                <a:srgbClr val="96969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73" name="Line 16">
              <a:extLst>
                <a:ext uri="{FF2B5EF4-FFF2-40B4-BE49-F238E27FC236}">
                  <a16:creationId xmlns:a16="http://schemas.microsoft.com/office/drawing/2014/main" id="{87D97EE1-C518-4A21-B828-120F3556511E}"/>
                </a:ext>
              </a:extLst>
            </p:cNvPr>
            <p:cNvSpPr>
              <a:spLocks noChangeShapeType="1"/>
            </p:cNvSpPr>
            <p:nvPr/>
          </p:nvSpPr>
          <p:spPr bwMode="auto">
            <a:xfrm>
              <a:off x="2880" y="4020"/>
              <a:ext cx="272" cy="181"/>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B16F63-6957-42E8-BE34-1F8C7365DBEC}"/>
              </a:ext>
            </a:extLst>
          </p:cNvPr>
          <p:cNvSpPr>
            <a:spLocks noGrp="1"/>
          </p:cNvSpPr>
          <p:nvPr>
            <p:ph type="sldNum" sz="quarter" idx="10"/>
          </p:nvPr>
        </p:nvSpPr>
        <p:spPr/>
        <p:txBody>
          <a:bodyPr/>
          <a:lstStyle/>
          <a:p>
            <a:pPr>
              <a:defRPr/>
            </a:pPr>
            <a:fld id="{5CE9EE0B-B82E-4F29-A76D-BE102387B2A4}" type="slidenum">
              <a:rPr lang="en-US" altLang="en-US"/>
              <a:pPr>
                <a:defRPr/>
              </a:pPr>
              <a:t>35</a:t>
            </a:fld>
            <a:endParaRPr lang="en-US" altLang="en-US">
              <a:solidFill>
                <a:schemeClr val="tx1"/>
              </a:solidFill>
            </a:endParaRPr>
          </a:p>
        </p:txBody>
      </p:sp>
      <p:sp>
        <p:nvSpPr>
          <p:cNvPr id="64515" name="Rectangle 2">
            <a:extLst>
              <a:ext uri="{FF2B5EF4-FFF2-40B4-BE49-F238E27FC236}">
                <a16:creationId xmlns:a16="http://schemas.microsoft.com/office/drawing/2014/main" id="{F75BDA21-0372-4E17-AF57-F7BE3D0613D3}"/>
              </a:ext>
            </a:extLst>
          </p:cNvPr>
          <p:cNvSpPr>
            <a:spLocks noGrp="1" noChangeArrowheads="1"/>
          </p:cNvSpPr>
          <p:nvPr>
            <p:ph type="title"/>
          </p:nvPr>
        </p:nvSpPr>
        <p:spPr/>
        <p:txBody>
          <a:bodyPr/>
          <a:lstStyle/>
          <a:p>
            <a:pPr eaLnBrk="1" hangingPunct="1"/>
            <a:r>
              <a:rPr lang="en-US" altLang="en-US"/>
              <a:t>The information in the surveys – when aged</a:t>
            </a:r>
          </a:p>
        </p:txBody>
      </p:sp>
      <p:sp>
        <p:nvSpPr>
          <p:cNvPr id="64516" name="Rectangle 3">
            <a:extLst>
              <a:ext uri="{FF2B5EF4-FFF2-40B4-BE49-F238E27FC236}">
                <a16:creationId xmlns:a16="http://schemas.microsoft.com/office/drawing/2014/main" id="{EBBF24BD-4B61-4E9F-A5E2-63C1C75A9A8A}"/>
              </a:ext>
            </a:extLst>
          </p:cNvPr>
          <p:cNvSpPr>
            <a:spLocks noGrp="1" noChangeArrowheads="1"/>
          </p:cNvSpPr>
          <p:nvPr>
            <p:ph type="body" idx="1"/>
          </p:nvPr>
        </p:nvSpPr>
        <p:spPr/>
        <p:txBody>
          <a:bodyPr/>
          <a:lstStyle/>
          <a:p>
            <a:pPr eaLnBrk="1" hangingPunct="1"/>
            <a:r>
              <a:rPr lang="en-US" altLang="en-US" sz="2000"/>
              <a:t>The inter-year-class abundance is highly variable</a:t>
            </a:r>
          </a:p>
          <a:p>
            <a:pPr eaLnBrk="1" hangingPunct="1"/>
            <a:r>
              <a:rPr lang="en-US" altLang="en-US" sz="2000"/>
              <a:t>The pattern of the “catch” history among year classes is similar</a:t>
            </a:r>
          </a:p>
          <a:p>
            <a:pPr lvl="1" eaLnBrk="1" hangingPunct="1"/>
            <a:r>
              <a:rPr lang="en-US" altLang="en-US" sz="1800"/>
              <a:t>The abundance increases from age 1 to age 3-4 and then declines</a:t>
            </a:r>
          </a:p>
          <a:p>
            <a:pPr lvl="2" eaLnBrk="1" hangingPunct="1"/>
            <a:r>
              <a:rPr lang="en-US" altLang="en-US" sz="1600"/>
              <a:t>This development is independent of the actual amount</a:t>
            </a:r>
          </a:p>
          <a:p>
            <a:pPr lvl="2" eaLnBrk="1" hangingPunct="1"/>
            <a:r>
              <a:rPr lang="en-US" altLang="en-US" sz="1600"/>
              <a:t>The decline in the catches of older age groups is a proxy for mortality</a:t>
            </a:r>
          </a:p>
          <a:p>
            <a:pPr eaLnBrk="1" hangingPunct="1"/>
            <a:r>
              <a:rPr lang="en-US" altLang="en-US" sz="2000"/>
              <a:t>Indication about size of the year classes become apparent right at age 1 and 2</a:t>
            </a:r>
          </a:p>
          <a:p>
            <a:pPr lvl="1" eaLnBrk="1" hangingPunct="1"/>
            <a:r>
              <a:rPr lang="en-US" altLang="en-US" sz="1800"/>
              <a:t>I.e. year class strength is determined at a relatively young age</a:t>
            </a:r>
          </a:p>
          <a:p>
            <a:pPr lvl="1" eaLnBrk="1" hangingPunct="1"/>
            <a:r>
              <a:rPr lang="en-US" altLang="en-US" sz="1800"/>
              <a:t>Scientific measurements of year class strength are obtained before the commercial fisheries know what is ahead</a:t>
            </a:r>
          </a:p>
          <a:p>
            <a:pPr eaLnBrk="1" hangingPunct="1"/>
            <a:r>
              <a:rPr lang="en-US" altLang="en-US" sz="2000"/>
              <a:t>The pattern observed and the amount give basis for making short term prediction on future stock development, independent of the commercial catches.</a:t>
            </a:r>
          </a:p>
          <a:p>
            <a:pPr eaLnBrk="1" hangingPunct="1"/>
            <a:endParaRPr lang="en-US" altLang="en-US" sz="2000"/>
          </a:p>
          <a:p>
            <a:pPr eaLnBrk="1" hangingPunct="1"/>
            <a:r>
              <a:rPr lang="en-US" altLang="en-US" sz="2000"/>
              <a:t>But what about the link between the catches and the survey?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a:extLst>
              <a:ext uri="{FF2B5EF4-FFF2-40B4-BE49-F238E27FC236}">
                <a16:creationId xmlns:a16="http://schemas.microsoft.com/office/drawing/2014/main" id="{6FE759E9-F4EB-462B-A0D8-DE81815D74CB}"/>
              </a:ext>
            </a:extLst>
          </p:cNvPr>
          <p:cNvSpPr>
            <a:spLocks noGrp="1"/>
          </p:cNvSpPr>
          <p:nvPr>
            <p:ph type="sldNum" sz="quarter" idx="10"/>
          </p:nvPr>
        </p:nvSpPr>
        <p:spPr/>
        <p:txBody>
          <a:bodyPr/>
          <a:lstStyle/>
          <a:p>
            <a:pPr>
              <a:defRPr/>
            </a:pPr>
            <a:fld id="{5A2671C8-15F3-4AB4-806F-EA17A244B24E}" type="slidenum">
              <a:rPr lang="en-US" altLang="en-US"/>
              <a:pPr>
                <a:defRPr/>
              </a:pPr>
              <a:t>36</a:t>
            </a:fld>
            <a:endParaRPr lang="en-US" altLang="en-US">
              <a:solidFill>
                <a:schemeClr val="tx1"/>
              </a:solidFill>
            </a:endParaRPr>
          </a:p>
        </p:txBody>
      </p:sp>
      <p:graphicFrame>
        <p:nvGraphicFramePr>
          <p:cNvPr id="66563" name="Object 2">
            <a:extLst>
              <a:ext uri="{FF2B5EF4-FFF2-40B4-BE49-F238E27FC236}">
                <a16:creationId xmlns:a16="http://schemas.microsoft.com/office/drawing/2014/main" id="{B01D57EB-98D7-4394-B037-8C998AA3BA8F}"/>
              </a:ext>
            </a:extLst>
          </p:cNvPr>
          <p:cNvGraphicFramePr>
            <a:graphicFrameLocks noChangeAspect="1"/>
          </p:cNvGraphicFramePr>
          <p:nvPr>
            <p:ph sz="quarter" idx="2"/>
          </p:nvPr>
        </p:nvGraphicFramePr>
        <p:xfrm>
          <a:off x="4303713" y="1360488"/>
          <a:ext cx="4445000" cy="2811462"/>
        </p:xfrm>
        <a:graphic>
          <a:graphicData uri="http://schemas.openxmlformats.org/presentationml/2006/ole">
            <mc:AlternateContent xmlns:mc="http://schemas.openxmlformats.org/markup-compatibility/2006">
              <mc:Choice xmlns:v="urn:schemas-microsoft-com:vml" Requires="v">
                <p:oleObj spid="_x0000_s66576" name="Chart" r:id="rId4" imgW="3705179" imgH="2343336" progId="MSGraph.Chart.8">
                  <p:embed followColorScheme="full"/>
                </p:oleObj>
              </mc:Choice>
              <mc:Fallback>
                <p:oleObj name="Chart" r:id="rId4" imgW="3705179" imgH="2343336"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13" y="1360488"/>
                        <a:ext cx="4445000"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4" name="Object 3">
            <a:extLst>
              <a:ext uri="{FF2B5EF4-FFF2-40B4-BE49-F238E27FC236}">
                <a16:creationId xmlns:a16="http://schemas.microsoft.com/office/drawing/2014/main" id="{1C365697-BAB2-40AD-BED5-6821410ED0FC}"/>
              </a:ext>
            </a:extLst>
          </p:cNvPr>
          <p:cNvGraphicFramePr>
            <a:graphicFrameLocks noChangeAspect="1"/>
          </p:cNvGraphicFramePr>
          <p:nvPr>
            <p:ph sz="quarter" idx="1"/>
          </p:nvPr>
        </p:nvGraphicFramePr>
        <p:xfrm>
          <a:off x="822325" y="1360488"/>
          <a:ext cx="4445000" cy="2811462"/>
        </p:xfrm>
        <a:graphic>
          <a:graphicData uri="http://schemas.openxmlformats.org/presentationml/2006/ole">
            <mc:AlternateContent xmlns:mc="http://schemas.openxmlformats.org/markup-compatibility/2006">
              <mc:Choice xmlns:v="urn:schemas-microsoft-com:vml" Requires="v">
                <p:oleObj spid="_x0000_s66577" name="Chart" r:id="rId6" imgW="3705179" imgH="2343336" progId="MSGraph.Chart.8">
                  <p:embed followColorScheme="full"/>
                </p:oleObj>
              </mc:Choice>
              <mc:Fallback>
                <p:oleObj name="Chart" r:id="rId6" imgW="3705179" imgH="2343336" progId="MSGraph.Chart.8">
                  <p:embed followColorScheme="full"/>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325" y="1360488"/>
                        <a:ext cx="4445000"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5" name="Object 4">
            <a:extLst>
              <a:ext uri="{FF2B5EF4-FFF2-40B4-BE49-F238E27FC236}">
                <a16:creationId xmlns:a16="http://schemas.microsoft.com/office/drawing/2014/main" id="{0E9695E6-3A7F-4119-B81F-C54E0EDDF05D}"/>
              </a:ext>
            </a:extLst>
          </p:cNvPr>
          <p:cNvGraphicFramePr>
            <a:graphicFrameLocks noChangeAspect="1"/>
          </p:cNvGraphicFramePr>
          <p:nvPr>
            <p:ph sz="quarter" idx="4"/>
          </p:nvPr>
        </p:nvGraphicFramePr>
        <p:xfrm>
          <a:off x="4284663" y="3429000"/>
          <a:ext cx="4445000" cy="2811463"/>
        </p:xfrm>
        <a:graphic>
          <a:graphicData uri="http://schemas.openxmlformats.org/presentationml/2006/ole">
            <mc:AlternateContent xmlns:mc="http://schemas.openxmlformats.org/markup-compatibility/2006">
              <mc:Choice xmlns:v="urn:schemas-microsoft-com:vml" Requires="v">
                <p:oleObj spid="_x0000_s66578" name="Chart" r:id="rId8" imgW="3705179" imgH="2343336" progId="MSGraph.Chart.8">
                  <p:embed followColorScheme="full"/>
                </p:oleObj>
              </mc:Choice>
              <mc:Fallback>
                <p:oleObj name="Chart" r:id="rId8" imgW="3705179" imgH="2343336" progId="MSGraph.Chart.8">
                  <p:embed followColorScheme="full"/>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3429000"/>
                        <a:ext cx="44450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6" name="Rectangle 5">
            <a:extLst>
              <a:ext uri="{FF2B5EF4-FFF2-40B4-BE49-F238E27FC236}">
                <a16:creationId xmlns:a16="http://schemas.microsoft.com/office/drawing/2014/main" id="{6DB14DEF-692E-4E2A-918A-4C559B20A019}"/>
              </a:ext>
            </a:extLst>
          </p:cNvPr>
          <p:cNvSpPr>
            <a:spLocks noGrp="1" noChangeArrowheads="1"/>
          </p:cNvSpPr>
          <p:nvPr>
            <p:ph type="title" sz="quarter"/>
          </p:nvPr>
        </p:nvSpPr>
        <p:spPr/>
        <p:txBody>
          <a:bodyPr/>
          <a:lstStyle/>
          <a:p>
            <a:pPr eaLnBrk="1" hangingPunct="1"/>
            <a:r>
              <a:rPr lang="en-US" altLang="en-US" sz="2000"/>
              <a:t>Development and magnitudes in the survey and the fisheries</a:t>
            </a:r>
          </a:p>
        </p:txBody>
      </p:sp>
      <p:graphicFrame>
        <p:nvGraphicFramePr>
          <p:cNvPr id="66567" name="Object 6">
            <a:extLst>
              <a:ext uri="{FF2B5EF4-FFF2-40B4-BE49-F238E27FC236}">
                <a16:creationId xmlns:a16="http://schemas.microsoft.com/office/drawing/2014/main" id="{9C6FD77C-CDFE-4F8F-B590-C1A82E681FEC}"/>
              </a:ext>
            </a:extLst>
          </p:cNvPr>
          <p:cNvGraphicFramePr>
            <a:graphicFrameLocks noChangeAspect="1"/>
          </p:cNvGraphicFramePr>
          <p:nvPr>
            <p:ph sz="quarter" idx="3"/>
          </p:nvPr>
        </p:nvGraphicFramePr>
        <p:xfrm>
          <a:off x="822325" y="3425825"/>
          <a:ext cx="4445000" cy="2811463"/>
        </p:xfrm>
        <a:graphic>
          <a:graphicData uri="http://schemas.openxmlformats.org/presentationml/2006/ole">
            <mc:AlternateContent xmlns:mc="http://schemas.openxmlformats.org/markup-compatibility/2006">
              <mc:Choice xmlns:v="urn:schemas-microsoft-com:vml" Requires="v">
                <p:oleObj spid="_x0000_s66579" name="Chart" r:id="rId10" imgW="3705179" imgH="2343336" progId="MSGraph.Chart.8">
                  <p:embed followColorScheme="full"/>
                </p:oleObj>
              </mc:Choice>
              <mc:Fallback>
                <p:oleObj name="Chart" r:id="rId10" imgW="3705179" imgH="2343336" progId="MSGraph.Chart.8">
                  <p:embed followColorScheme="full"/>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325" y="3425825"/>
                        <a:ext cx="44450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8" name="Text Box 7">
            <a:extLst>
              <a:ext uri="{FF2B5EF4-FFF2-40B4-BE49-F238E27FC236}">
                <a16:creationId xmlns:a16="http://schemas.microsoft.com/office/drawing/2014/main" id="{18125DBB-D424-4381-A879-C876A08FB88A}"/>
              </a:ext>
            </a:extLst>
          </p:cNvPr>
          <p:cNvSpPr txBox="1">
            <a:spLocks noChangeArrowheads="1"/>
          </p:cNvSpPr>
          <p:nvPr/>
        </p:nvSpPr>
        <p:spPr bwMode="auto">
          <a:xfrm>
            <a:off x="2195513" y="1163638"/>
            <a:ext cx="1735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solidFill>
                  <a:srgbClr val="0000FF"/>
                </a:solidFill>
                <a:latin typeface="Tahoma" panose="020B0604030504040204" pitchFamily="34" charset="0"/>
              </a:rPr>
              <a:t>Yearclass 1984</a:t>
            </a:r>
            <a:endParaRPr lang="en-US" altLang="en-US" sz="1600" b="1">
              <a:solidFill>
                <a:srgbClr val="0000FF"/>
              </a:solidFill>
              <a:latin typeface="Tahoma" panose="020B0604030504040204" pitchFamily="34" charset="0"/>
            </a:endParaRPr>
          </a:p>
        </p:txBody>
      </p:sp>
      <p:sp>
        <p:nvSpPr>
          <p:cNvPr id="66569" name="Text Box 8">
            <a:extLst>
              <a:ext uri="{FF2B5EF4-FFF2-40B4-BE49-F238E27FC236}">
                <a16:creationId xmlns:a16="http://schemas.microsoft.com/office/drawing/2014/main" id="{D9A02078-7AC5-42F0-A276-18704C976607}"/>
              </a:ext>
            </a:extLst>
          </p:cNvPr>
          <p:cNvSpPr txBox="1">
            <a:spLocks noChangeArrowheads="1"/>
          </p:cNvSpPr>
          <p:nvPr/>
        </p:nvSpPr>
        <p:spPr bwMode="auto">
          <a:xfrm>
            <a:off x="5651500" y="1147763"/>
            <a:ext cx="173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solidFill>
                  <a:schemeClr val="hlink"/>
                </a:solidFill>
                <a:latin typeface="Tahoma" panose="020B0604030504040204" pitchFamily="34" charset="0"/>
              </a:rPr>
              <a:t>Yearclass 1985</a:t>
            </a:r>
            <a:endParaRPr lang="en-US" altLang="en-US" sz="1600" b="1">
              <a:solidFill>
                <a:schemeClr val="hlink"/>
              </a:solidFill>
              <a:latin typeface="Tahoma" panose="020B0604030504040204" pitchFamily="34" charset="0"/>
            </a:endParaRPr>
          </a:p>
        </p:txBody>
      </p:sp>
      <p:sp>
        <p:nvSpPr>
          <p:cNvPr id="66570" name="Text Box 9">
            <a:extLst>
              <a:ext uri="{FF2B5EF4-FFF2-40B4-BE49-F238E27FC236}">
                <a16:creationId xmlns:a16="http://schemas.microsoft.com/office/drawing/2014/main" id="{5D6A979A-D8CC-4EE1-AAC7-64866251A0FB}"/>
              </a:ext>
            </a:extLst>
          </p:cNvPr>
          <p:cNvSpPr txBox="1">
            <a:spLocks noChangeArrowheads="1"/>
          </p:cNvSpPr>
          <p:nvPr/>
        </p:nvSpPr>
        <p:spPr bwMode="auto">
          <a:xfrm rot="-5400000">
            <a:off x="23812" y="2713038"/>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Indices</a:t>
            </a:r>
          </a:p>
        </p:txBody>
      </p:sp>
      <p:sp>
        <p:nvSpPr>
          <p:cNvPr id="66571" name="Text Box 10">
            <a:extLst>
              <a:ext uri="{FF2B5EF4-FFF2-40B4-BE49-F238E27FC236}">
                <a16:creationId xmlns:a16="http://schemas.microsoft.com/office/drawing/2014/main" id="{215B1CEC-E048-41AD-988A-43E47597B22A}"/>
              </a:ext>
            </a:extLst>
          </p:cNvPr>
          <p:cNvSpPr txBox="1">
            <a:spLocks noChangeArrowheads="1"/>
          </p:cNvSpPr>
          <p:nvPr/>
        </p:nvSpPr>
        <p:spPr bwMode="auto">
          <a:xfrm rot="-5400000">
            <a:off x="-288131" y="4520407"/>
            <a:ext cx="1557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latin typeface="Tahoma" panose="020B0604030504040204" pitchFamily="34" charset="0"/>
              </a:rPr>
              <a:t>Landings (kt)</a:t>
            </a:r>
            <a:endParaRPr lang="en-US" altLang="en-US" sz="1600" b="1">
              <a:latin typeface="Tahoma" panose="020B0604030504040204" pitchFamily="34" charset="0"/>
            </a:endParaRPr>
          </a:p>
        </p:txBody>
      </p:sp>
      <p:sp>
        <p:nvSpPr>
          <p:cNvPr id="66572" name="Text Box 11">
            <a:extLst>
              <a:ext uri="{FF2B5EF4-FFF2-40B4-BE49-F238E27FC236}">
                <a16:creationId xmlns:a16="http://schemas.microsoft.com/office/drawing/2014/main" id="{9E060958-1D98-42F2-B15F-954E6AC8C5D5}"/>
              </a:ext>
            </a:extLst>
          </p:cNvPr>
          <p:cNvSpPr txBox="1">
            <a:spLocks noChangeArrowheads="1"/>
          </p:cNvSpPr>
          <p:nvPr/>
        </p:nvSpPr>
        <p:spPr bwMode="auto">
          <a:xfrm>
            <a:off x="3851275" y="1700213"/>
            <a:ext cx="887413"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Survey</a:t>
            </a:r>
          </a:p>
        </p:txBody>
      </p:sp>
      <p:sp>
        <p:nvSpPr>
          <p:cNvPr id="66573" name="Text Box 13">
            <a:extLst>
              <a:ext uri="{FF2B5EF4-FFF2-40B4-BE49-F238E27FC236}">
                <a16:creationId xmlns:a16="http://schemas.microsoft.com/office/drawing/2014/main" id="{BD9AC9D8-87D0-4018-89B9-6D3114B4ABF3}"/>
              </a:ext>
            </a:extLst>
          </p:cNvPr>
          <p:cNvSpPr txBox="1">
            <a:spLocks noChangeArrowheads="1"/>
          </p:cNvSpPr>
          <p:nvPr/>
        </p:nvSpPr>
        <p:spPr bwMode="auto">
          <a:xfrm>
            <a:off x="3635375" y="3789363"/>
            <a:ext cx="1095375"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Fisheries</a:t>
            </a:r>
          </a:p>
        </p:txBody>
      </p:sp>
      <p:sp>
        <p:nvSpPr>
          <p:cNvPr id="66574" name="Text Box 15">
            <a:extLst>
              <a:ext uri="{FF2B5EF4-FFF2-40B4-BE49-F238E27FC236}">
                <a16:creationId xmlns:a16="http://schemas.microsoft.com/office/drawing/2014/main" id="{CF4D65F4-A4CB-4BE4-8561-C2585ECB8DA3}"/>
              </a:ext>
            </a:extLst>
          </p:cNvPr>
          <p:cNvSpPr txBox="1">
            <a:spLocks noChangeArrowheads="1"/>
          </p:cNvSpPr>
          <p:nvPr/>
        </p:nvSpPr>
        <p:spPr bwMode="auto">
          <a:xfrm>
            <a:off x="7356475" y="1700213"/>
            <a:ext cx="887413"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Survey</a:t>
            </a:r>
          </a:p>
        </p:txBody>
      </p:sp>
      <p:sp>
        <p:nvSpPr>
          <p:cNvPr id="66575" name="Text Box 16">
            <a:extLst>
              <a:ext uri="{FF2B5EF4-FFF2-40B4-BE49-F238E27FC236}">
                <a16:creationId xmlns:a16="http://schemas.microsoft.com/office/drawing/2014/main" id="{4FE8F726-493E-43E9-925F-A7002747E2C4}"/>
              </a:ext>
            </a:extLst>
          </p:cNvPr>
          <p:cNvSpPr txBox="1">
            <a:spLocks noChangeArrowheads="1"/>
          </p:cNvSpPr>
          <p:nvPr/>
        </p:nvSpPr>
        <p:spPr bwMode="auto">
          <a:xfrm>
            <a:off x="7140575" y="3789363"/>
            <a:ext cx="1095375"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Fisheries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a:extLst>
              <a:ext uri="{FF2B5EF4-FFF2-40B4-BE49-F238E27FC236}">
                <a16:creationId xmlns:a16="http://schemas.microsoft.com/office/drawing/2014/main" id="{297FB2AF-2D22-43F7-ABF1-BE8804B559AD}"/>
              </a:ext>
            </a:extLst>
          </p:cNvPr>
          <p:cNvSpPr>
            <a:spLocks noGrp="1"/>
          </p:cNvSpPr>
          <p:nvPr>
            <p:ph type="sldNum" sz="quarter" idx="10"/>
          </p:nvPr>
        </p:nvSpPr>
        <p:spPr/>
        <p:txBody>
          <a:bodyPr/>
          <a:lstStyle/>
          <a:p>
            <a:pPr>
              <a:defRPr/>
            </a:pPr>
            <a:fld id="{E899194E-2408-4827-A3AF-04B596F159A3}" type="slidenum">
              <a:rPr lang="en-US" altLang="en-US"/>
              <a:pPr>
                <a:defRPr/>
              </a:pPr>
              <a:t>37</a:t>
            </a:fld>
            <a:endParaRPr lang="en-US" altLang="en-US">
              <a:solidFill>
                <a:schemeClr val="tx1"/>
              </a:solidFill>
            </a:endParaRPr>
          </a:p>
        </p:txBody>
      </p:sp>
      <p:graphicFrame>
        <p:nvGraphicFramePr>
          <p:cNvPr id="68611" name="Object 2">
            <a:extLst>
              <a:ext uri="{FF2B5EF4-FFF2-40B4-BE49-F238E27FC236}">
                <a16:creationId xmlns:a16="http://schemas.microsoft.com/office/drawing/2014/main" id="{2548C79F-0A74-4591-AD06-F1459B0F7921}"/>
              </a:ext>
            </a:extLst>
          </p:cNvPr>
          <p:cNvGraphicFramePr>
            <a:graphicFrameLocks noChangeAspect="1"/>
          </p:cNvGraphicFramePr>
          <p:nvPr>
            <p:ph sz="quarter" idx="2"/>
          </p:nvPr>
        </p:nvGraphicFramePr>
        <p:xfrm>
          <a:off x="4303713" y="1360488"/>
          <a:ext cx="4445000" cy="2811462"/>
        </p:xfrm>
        <a:graphic>
          <a:graphicData uri="http://schemas.openxmlformats.org/presentationml/2006/ole">
            <mc:AlternateContent xmlns:mc="http://schemas.openxmlformats.org/markup-compatibility/2006">
              <mc:Choice xmlns:v="urn:schemas-microsoft-com:vml" Requires="v">
                <p:oleObj spid="_x0000_s68624" name="Chart" r:id="rId4" imgW="3705179" imgH="2343336" progId="MSGraph.Chart.8">
                  <p:embed followColorScheme="full"/>
                </p:oleObj>
              </mc:Choice>
              <mc:Fallback>
                <p:oleObj name="Chart" r:id="rId4" imgW="3705179" imgH="2343336"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13" y="1360488"/>
                        <a:ext cx="4445000"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2" name="Object 3">
            <a:extLst>
              <a:ext uri="{FF2B5EF4-FFF2-40B4-BE49-F238E27FC236}">
                <a16:creationId xmlns:a16="http://schemas.microsoft.com/office/drawing/2014/main" id="{BC6C68C4-1583-4A04-9EC0-8B10BE514113}"/>
              </a:ext>
            </a:extLst>
          </p:cNvPr>
          <p:cNvGraphicFramePr>
            <a:graphicFrameLocks noChangeAspect="1"/>
          </p:cNvGraphicFramePr>
          <p:nvPr>
            <p:ph sz="quarter" idx="1"/>
          </p:nvPr>
        </p:nvGraphicFramePr>
        <p:xfrm>
          <a:off x="822325" y="1360488"/>
          <a:ext cx="4445000" cy="2811462"/>
        </p:xfrm>
        <a:graphic>
          <a:graphicData uri="http://schemas.openxmlformats.org/presentationml/2006/ole">
            <mc:AlternateContent xmlns:mc="http://schemas.openxmlformats.org/markup-compatibility/2006">
              <mc:Choice xmlns:v="urn:schemas-microsoft-com:vml" Requires="v">
                <p:oleObj spid="_x0000_s68625" name="Chart" r:id="rId6" imgW="3705179" imgH="2343336" progId="MSGraph.Chart.8">
                  <p:embed followColorScheme="full"/>
                </p:oleObj>
              </mc:Choice>
              <mc:Fallback>
                <p:oleObj name="Chart" r:id="rId6" imgW="3705179" imgH="2343336" progId="MSGraph.Chart.8">
                  <p:embed followColorScheme="full"/>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325" y="1360488"/>
                        <a:ext cx="4445000"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3" name="Object 4">
            <a:extLst>
              <a:ext uri="{FF2B5EF4-FFF2-40B4-BE49-F238E27FC236}">
                <a16:creationId xmlns:a16="http://schemas.microsoft.com/office/drawing/2014/main" id="{85E10E85-C3A0-4FA5-BA0A-151F7213EC95}"/>
              </a:ext>
            </a:extLst>
          </p:cNvPr>
          <p:cNvGraphicFramePr>
            <a:graphicFrameLocks noChangeAspect="1"/>
          </p:cNvGraphicFramePr>
          <p:nvPr>
            <p:ph sz="quarter" idx="4"/>
          </p:nvPr>
        </p:nvGraphicFramePr>
        <p:xfrm>
          <a:off x="4284663" y="3429000"/>
          <a:ext cx="4445000" cy="2811463"/>
        </p:xfrm>
        <a:graphic>
          <a:graphicData uri="http://schemas.openxmlformats.org/presentationml/2006/ole">
            <mc:AlternateContent xmlns:mc="http://schemas.openxmlformats.org/markup-compatibility/2006">
              <mc:Choice xmlns:v="urn:schemas-microsoft-com:vml" Requires="v">
                <p:oleObj spid="_x0000_s68626" name="Chart" r:id="rId8" imgW="3705179" imgH="2343336" progId="MSGraph.Chart.8">
                  <p:embed followColorScheme="full"/>
                </p:oleObj>
              </mc:Choice>
              <mc:Fallback>
                <p:oleObj name="Chart" r:id="rId8" imgW="3705179" imgH="2343336" progId="MSGraph.Chart.8">
                  <p:embed followColorScheme="full"/>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3429000"/>
                        <a:ext cx="44450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4" name="Rectangle 5">
            <a:extLst>
              <a:ext uri="{FF2B5EF4-FFF2-40B4-BE49-F238E27FC236}">
                <a16:creationId xmlns:a16="http://schemas.microsoft.com/office/drawing/2014/main" id="{5C10C656-AAB6-4BBE-BD56-51DFBD3844D9}"/>
              </a:ext>
            </a:extLst>
          </p:cNvPr>
          <p:cNvSpPr>
            <a:spLocks noGrp="1" noChangeArrowheads="1"/>
          </p:cNvSpPr>
          <p:nvPr>
            <p:ph type="title" sz="quarter"/>
          </p:nvPr>
        </p:nvSpPr>
        <p:spPr/>
        <p:txBody>
          <a:bodyPr/>
          <a:lstStyle/>
          <a:p>
            <a:pPr eaLnBrk="1" hangingPunct="1"/>
            <a:r>
              <a:rPr lang="en-US" altLang="en-US" sz="2000"/>
              <a:t>Development and magnitudes in the survey and the fisheries</a:t>
            </a:r>
          </a:p>
        </p:txBody>
      </p:sp>
      <p:graphicFrame>
        <p:nvGraphicFramePr>
          <p:cNvPr id="68615" name="Object 6">
            <a:extLst>
              <a:ext uri="{FF2B5EF4-FFF2-40B4-BE49-F238E27FC236}">
                <a16:creationId xmlns:a16="http://schemas.microsoft.com/office/drawing/2014/main" id="{F37293DB-0274-49E7-92EC-2489687543B2}"/>
              </a:ext>
            </a:extLst>
          </p:cNvPr>
          <p:cNvGraphicFramePr>
            <a:graphicFrameLocks noChangeAspect="1"/>
          </p:cNvGraphicFramePr>
          <p:nvPr>
            <p:ph sz="quarter" idx="3"/>
          </p:nvPr>
        </p:nvGraphicFramePr>
        <p:xfrm>
          <a:off x="822325" y="3425825"/>
          <a:ext cx="4445000" cy="2811463"/>
        </p:xfrm>
        <a:graphic>
          <a:graphicData uri="http://schemas.openxmlformats.org/presentationml/2006/ole">
            <mc:AlternateContent xmlns:mc="http://schemas.openxmlformats.org/markup-compatibility/2006">
              <mc:Choice xmlns:v="urn:schemas-microsoft-com:vml" Requires="v">
                <p:oleObj spid="_x0000_s68627" name="Chart" r:id="rId10" imgW="3705179" imgH="2343336" progId="MSGraph.Chart.8">
                  <p:embed followColorScheme="full"/>
                </p:oleObj>
              </mc:Choice>
              <mc:Fallback>
                <p:oleObj name="Chart" r:id="rId10" imgW="3705179" imgH="2343336" progId="MSGraph.Chart.8">
                  <p:embed followColorScheme="full"/>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325" y="3425825"/>
                        <a:ext cx="44450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6" name="Text Box 7">
            <a:extLst>
              <a:ext uri="{FF2B5EF4-FFF2-40B4-BE49-F238E27FC236}">
                <a16:creationId xmlns:a16="http://schemas.microsoft.com/office/drawing/2014/main" id="{8C9AE06F-FEAE-4862-B89C-061E31C6B0BC}"/>
              </a:ext>
            </a:extLst>
          </p:cNvPr>
          <p:cNvSpPr txBox="1">
            <a:spLocks noChangeArrowheads="1"/>
          </p:cNvSpPr>
          <p:nvPr/>
        </p:nvSpPr>
        <p:spPr bwMode="auto">
          <a:xfrm>
            <a:off x="2195513" y="1163638"/>
            <a:ext cx="1735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solidFill>
                  <a:schemeClr val="hlink"/>
                </a:solidFill>
                <a:latin typeface="Tahoma" panose="020B0604030504040204" pitchFamily="34" charset="0"/>
              </a:rPr>
              <a:t>Yearclass 1996</a:t>
            </a:r>
            <a:endParaRPr lang="en-US" altLang="en-US" sz="1600" b="1">
              <a:solidFill>
                <a:schemeClr val="hlink"/>
              </a:solidFill>
              <a:latin typeface="Tahoma" panose="020B0604030504040204" pitchFamily="34" charset="0"/>
            </a:endParaRPr>
          </a:p>
        </p:txBody>
      </p:sp>
      <p:sp>
        <p:nvSpPr>
          <p:cNvPr id="68617" name="Text Box 8">
            <a:extLst>
              <a:ext uri="{FF2B5EF4-FFF2-40B4-BE49-F238E27FC236}">
                <a16:creationId xmlns:a16="http://schemas.microsoft.com/office/drawing/2014/main" id="{38A5889A-5572-4E65-889F-AD5C233916F3}"/>
              </a:ext>
            </a:extLst>
          </p:cNvPr>
          <p:cNvSpPr txBox="1">
            <a:spLocks noChangeArrowheads="1"/>
          </p:cNvSpPr>
          <p:nvPr/>
        </p:nvSpPr>
        <p:spPr bwMode="auto">
          <a:xfrm>
            <a:off x="5651500" y="1147763"/>
            <a:ext cx="173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solidFill>
                  <a:srgbClr val="0000FF"/>
                </a:solidFill>
                <a:latin typeface="Tahoma" panose="020B0604030504040204" pitchFamily="34" charset="0"/>
              </a:rPr>
              <a:t>Yearclass 1997</a:t>
            </a:r>
            <a:endParaRPr lang="en-US" altLang="en-US" sz="1600" b="1">
              <a:solidFill>
                <a:srgbClr val="0000FF"/>
              </a:solidFill>
              <a:latin typeface="Tahoma" panose="020B0604030504040204" pitchFamily="34" charset="0"/>
            </a:endParaRPr>
          </a:p>
        </p:txBody>
      </p:sp>
      <p:sp>
        <p:nvSpPr>
          <p:cNvPr id="68618" name="Text Box 15">
            <a:extLst>
              <a:ext uri="{FF2B5EF4-FFF2-40B4-BE49-F238E27FC236}">
                <a16:creationId xmlns:a16="http://schemas.microsoft.com/office/drawing/2014/main" id="{294A1450-1AEB-4808-A2D0-1F286F6EB9EE}"/>
              </a:ext>
            </a:extLst>
          </p:cNvPr>
          <p:cNvSpPr txBox="1">
            <a:spLocks noChangeArrowheads="1"/>
          </p:cNvSpPr>
          <p:nvPr/>
        </p:nvSpPr>
        <p:spPr bwMode="auto">
          <a:xfrm rot="-5400000">
            <a:off x="23812" y="2713038"/>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Indices</a:t>
            </a:r>
          </a:p>
        </p:txBody>
      </p:sp>
      <p:sp>
        <p:nvSpPr>
          <p:cNvPr id="68619" name="Text Box 16">
            <a:extLst>
              <a:ext uri="{FF2B5EF4-FFF2-40B4-BE49-F238E27FC236}">
                <a16:creationId xmlns:a16="http://schemas.microsoft.com/office/drawing/2014/main" id="{16F04E5E-ABB0-4A5A-AAC1-8E7AA944C6A1}"/>
              </a:ext>
            </a:extLst>
          </p:cNvPr>
          <p:cNvSpPr txBox="1">
            <a:spLocks noChangeArrowheads="1"/>
          </p:cNvSpPr>
          <p:nvPr/>
        </p:nvSpPr>
        <p:spPr bwMode="auto">
          <a:xfrm rot="-5400000">
            <a:off x="-288131" y="4520407"/>
            <a:ext cx="1557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latin typeface="Tahoma" panose="020B0604030504040204" pitchFamily="34" charset="0"/>
              </a:rPr>
              <a:t>Landings (kt)</a:t>
            </a:r>
            <a:endParaRPr lang="en-US" altLang="en-US" sz="1600" b="1">
              <a:latin typeface="Tahoma" panose="020B0604030504040204" pitchFamily="34" charset="0"/>
            </a:endParaRPr>
          </a:p>
        </p:txBody>
      </p:sp>
      <p:sp>
        <p:nvSpPr>
          <p:cNvPr id="68620" name="Text Box 17">
            <a:extLst>
              <a:ext uri="{FF2B5EF4-FFF2-40B4-BE49-F238E27FC236}">
                <a16:creationId xmlns:a16="http://schemas.microsoft.com/office/drawing/2014/main" id="{60BF5D89-1E5D-4793-9E4F-661F28E1BEEC}"/>
              </a:ext>
            </a:extLst>
          </p:cNvPr>
          <p:cNvSpPr txBox="1">
            <a:spLocks noChangeArrowheads="1"/>
          </p:cNvSpPr>
          <p:nvPr/>
        </p:nvSpPr>
        <p:spPr bwMode="auto">
          <a:xfrm>
            <a:off x="3851275" y="1700213"/>
            <a:ext cx="887413"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Survey</a:t>
            </a:r>
          </a:p>
        </p:txBody>
      </p:sp>
      <p:sp>
        <p:nvSpPr>
          <p:cNvPr id="68621" name="Text Box 18">
            <a:extLst>
              <a:ext uri="{FF2B5EF4-FFF2-40B4-BE49-F238E27FC236}">
                <a16:creationId xmlns:a16="http://schemas.microsoft.com/office/drawing/2014/main" id="{987C8E84-E2F1-42EB-A400-D6F3B5000C89}"/>
              </a:ext>
            </a:extLst>
          </p:cNvPr>
          <p:cNvSpPr txBox="1">
            <a:spLocks noChangeArrowheads="1"/>
          </p:cNvSpPr>
          <p:nvPr/>
        </p:nvSpPr>
        <p:spPr bwMode="auto">
          <a:xfrm>
            <a:off x="3635375" y="3789363"/>
            <a:ext cx="1095375"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Fisheries</a:t>
            </a:r>
          </a:p>
        </p:txBody>
      </p:sp>
      <p:sp>
        <p:nvSpPr>
          <p:cNvPr id="68622" name="Text Box 19">
            <a:extLst>
              <a:ext uri="{FF2B5EF4-FFF2-40B4-BE49-F238E27FC236}">
                <a16:creationId xmlns:a16="http://schemas.microsoft.com/office/drawing/2014/main" id="{B9617B66-6D68-480D-A501-8F92069DE584}"/>
              </a:ext>
            </a:extLst>
          </p:cNvPr>
          <p:cNvSpPr txBox="1">
            <a:spLocks noChangeArrowheads="1"/>
          </p:cNvSpPr>
          <p:nvPr/>
        </p:nvSpPr>
        <p:spPr bwMode="auto">
          <a:xfrm>
            <a:off x="7356475" y="1700213"/>
            <a:ext cx="887413"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Survey</a:t>
            </a:r>
          </a:p>
        </p:txBody>
      </p:sp>
      <p:sp>
        <p:nvSpPr>
          <p:cNvPr id="68623" name="Text Box 20">
            <a:extLst>
              <a:ext uri="{FF2B5EF4-FFF2-40B4-BE49-F238E27FC236}">
                <a16:creationId xmlns:a16="http://schemas.microsoft.com/office/drawing/2014/main" id="{44F7FD54-EC39-48E0-84BF-7D771855BFB1}"/>
              </a:ext>
            </a:extLst>
          </p:cNvPr>
          <p:cNvSpPr txBox="1">
            <a:spLocks noChangeArrowheads="1"/>
          </p:cNvSpPr>
          <p:nvPr/>
        </p:nvSpPr>
        <p:spPr bwMode="auto">
          <a:xfrm>
            <a:off x="7140575" y="3789363"/>
            <a:ext cx="1095375" cy="33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Tahoma" panose="020B0604030504040204" pitchFamily="34" charset="0"/>
              </a:rPr>
              <a:t>Fisheries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4CC73327-AB3C-4A1A-9CBC-565D5EB95115}"/>
              </a:ext>
            </a:extLst>
          </p:cNvPr>
          <p:cNvSpPr>
            <a:spLocks noGrp="1"/>
          </p:cNvSpPr>
          <p:nvPr>
            <p:ph type="sldNum" sz="quarter" idx="10"/>
          </p:nvPr>
        </p:nvSpPr>
        <p:spPr/>
        <p:txBody>
          <a:bodyPr/>
          <a:lstStyle/>
          <a:p>
            <a:pPr>
              <a:defRPr/>
            </a:pPr>
            <a:fld id="{8D949C4D-2234-44AC-BF61-32D2285BE4DC}" type="slidenum">
              <a:rPr lang="en-US" altLang="en-US"/>
              <a:pPr>
                <a:defRPr/>
              </a:pPr>
              <a:t>38</a:t>
            </a:fld>
            <a:endParaRPr lang="en-US" altLang="en-US">
              <a:solidFill>
                <a:schemeClr val="tx1"/>
              </a:solidFill>
            </a:endParaRPr>
          </a:p>
        </p:txBody>
      </p:sp>
      <p:sp>
        <p:nvSpPr>
          <p:cNvPr id="70659" name="Rectangle 2">
            <a:extLst>
              <a:ext uri="{FF2B5EF4-FFF2-40B4-BE49-F238E27FC236}">
                <a16:creationId xmlns:a16="http://schemas.microsoft.com/office/drawing/2014/main" id="{04939755-4BAF-4751-B4DA-479816ADA2D4}"/>
              </a:ext>
            </a:extLst>
          </p:cNvPr>
          <p:cNvSpPr>
            <a:spLocks noGrp="1" noChangeArrowheads="1"/>
          </p:cNvSpPr>
          <p:nvPr>
            <p:ph type="title"/>
          </p:nvPr>
        </p:nvSpPr>
        <p:spPr/>
        <p:txBody>
          <a:bodyPr/>
          <a:lstStyle/>
          <a:p>
            <a:pPr eaLnBrk="1" hangingPunct="1"/>
            <a:r>
              <a:rPr lang="en-US" altLang="en-US"/>
              <a:t>Survey indices and catches</a:t>
            </a:r>
          </a:p>
        </p:txBody>
      </p:sp>
      <p:graphicFrame>
        <p:nvGraphicFramePr>
          <p:cNvPr id="70660" name="Object 3">
            <a:extLst>
              <a:ext uri="{FF2B5EF4-FFF2-40B4-BE49-F238E27FC236}">
                <a16:creationId xmlns:a16="http://schemas.microsoft.com/office/drawing/2014/main" id="{DAC367E3-E5A5-49C4-9617-E33C77C9ED8F}"/>
              </a:ext>
            </a:extLst>
          </p:cNvPr>
          <p:cNvGraphicFramePr>
            <a:graphicFrameLocks noChangeAspect="1"/>
          </p:cNvGraphicFramePr>
          <p:nvPr>
            <p:ph idx="1"/>
          </p:nvPr>
        </p:nvGraphicFramePr>
        <p:xfrm>
          <a:off x="65088" y="1196975"/>
          <a:ext cx="8961437" cy="1428750"/>
        </p:xfrm>
        <a:graphic>
          <a:graphicData uri="http://schemas.openxmlformats.org/presentationml/2006/ole">
            <mc:AlternateContent xmlns:mc="http://schemas.openxmlformats.org/markup-compatibility/2006">
              <mc:Choice xmlns:v="urn:schemas-microsoft-com:vml" Requires="v">
                <p:oleObj spid="_x0000_s70681" name="Chart" r:id="rId4" imgW="7467600" imgH="1190656" progId="MSGraph.Chart.8">
                  <p:embed followColorScheme="full"/>
                </p:oleObj>
              </mc:Choice>
              <mc:Fallback>
                <p:oleObj name="Chart" r:id="rId4" imgW="7467600" imgH="1190656"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8" y="1196975"/>
                        <a:ext cx="8961437"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0661" name="Text Box 4">
            <a:extLst>
              <a:ext uri="{FF2B5EF4-FFF2-40B4-BE49-F238E27FC236}">
                <a16:creationId xmlns:a16="http://schemas.microsoft.com/office/drawing/2014/main" id="{F76D4CEB-A2AC-4D4B-BB5C-0CB4FEF27B8F}"/>
              </a:ext>
            </a:extLst>
          </p:cNvPr>
          <p:cNvSpPr txBox="1">
            <a:spLocks noChangeArrowheads="1"/>
          </p:cNvSpPr>
          <p:nvPr/>
        </p:nvSpPr>
        <p:spPr bwMode="auto">
          <a:xfrm>
            <a:off x="755650" y="1450975"/>
            <a:ext cx="104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b="1">
                <a:latin typeface="Tahoma" panose="020B0604030504040204" pitchFamily="34" charset="0"/>
              </a:rPr>
              <a:t>Age 1</a:t>
            </a:r>
            <a:endParaRPr lang="en-US" altLang="en-US" b="1">
              <a:latin typeface="Tahoma" panose="020B0604030504040204" pitchFamily="34" charset="0"/>
            </a:endParaRPr>
          </a:p>
        </p:txBody>
      </p:sp>
      <p:grpSp>
        <p:nvGrpSpPr>
          <p:cNvPr id="70662" name="Group 5">
            <a:extLst>
              <a:ext uri="{FF2B5EF4-FFF2-40B4-BE49-F238E27FC236}">
                <a16:creationId xmlns:a16="http://schemas.microsoft.com/office/drawing/2014/main" id="{E318B181-E2DE-49A2-82D2-EE35290E0566}"/>
              </a:ext>
            </a:extLst>
          </p:cNvPr>
          <p:cNvGrpSpPr>
            <a:grpSpLocks/>
          </p:cNvGrpSpPr>
          <p:nvPr/>
        </p:nvGrpSpPr>
        <p:grpSpPr bwMode="auto">
          <a:xfrm>
            <a:off x="53975" y="2360613"/>
            <a:ext cx="8961438" cy="1428750"/>
            <a:chOff x="34" y="1487"/>
            <a:chExt cx="5645" cy="900"/>
          </a:xfrm>
        </p:grpSpPr>
        <p:graphicFrame>
          <p:nvGraphicFramePr>
            <p:cNvPr id="70679" name="Object 6">
              <a:extLst>
                <a:ext uri="{FF2B5EF4-FFF2-40B4-BE49-F238E27FC236}">
                  <a16:creationId xmlns:a16="http://schemas.microsoft.com/office/drawing/2014/main" id="{0BAED41A-4028-46DF-81AF-E443C38B5286}"/>
                </a:ext>
              </a:extLst>
            </p:cNvPr>
            <p:cNvGraphicFramePr>
              <a:graphicFrameLocks noChangeAspect="1"/>
            </p:cNvGraphicFramePr>
            <p:nvPr/>
          </p:nvGraphicFramePr>
          <p:xfrm>
            <a:off x="34" y="1487"/>
            <a:ext cx="5645" cy="900"/>
          </p:xfrm>
          <a:graphic>
            <a:graphicData uri="http://schemas.openxmlformats.org/presentationml/2006/ole">
              <mc:AlternateContent xmlns:mc="http://schemas.openxmlformats.org/markup-compatibility/2006">
                <mc:Choice xmlns:v="urn:schemas-microsoft-com:vml" Requires="v">
                  <p:oleObj spid="_x0000_s70682" name="Chart" r:id="rId6" imgW="7467600" imgH="1190656" progId="MSGraph.Chart.8">
                    <p:embed followColorScheme="full"/>
                  </p:oleObj>
                </mc:Choice>
                <mc:Fallback>
                  <p:oleObj name="Chart" r:id="rId6" imgW="7467600" imgH="1190656" progId="MSGraph.Chart.8">
                    <p:embed followColorScheme="full"/>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 y="1487"/>
                          <a:ext cx="5645" cy="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80" name="Text Box 7">
              <a:extLst>
                <a:ext uri="{FF2B5EF4-FFF2-40B4-BE49-F238E27FC236}">
                  <a16:creationId xmlns:a16="http://schemas.microsoft.com/office/drawing/2014/main" id="{B5083C21-7C67-46D1-93CD-F5C58D24885B}"/>
                </a:ext>
              </a:extLst>
            </p:cNvPr>
            <p:cNvSpPr txBox="1">
              <a:spLocks noChangeArrowheads="1"/>
            </p:cNvSpPr>
            <p:nvPr/>
          </p:nvSpPr>
          <p:spPr bwMode="auto">
            <a:xfrm>
              <a:off x="476" y="1600"/>
              <a:ext cx="6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b="1">
                  <a:latin typeface="Tahoma" panose="020B0604030504040204" pitchFamily="34" charset="0"/>
                </a:rPr>
                <a:t>Age 2</a:t>
              </a:r>
              <a:endParaRPr lang="en-US" altLang="en-US" b="1">
                <a:latin typeface="Tahoma" panose="020B0604030504040204" pitchFamily="34" charset="0"/>
              </a:endParaRPr>
            </a:p>
          </p:txBody>
        </p:sp>
      </p:grpSp>
      <p:grpSp>
        <p:nvGrpSpPr>
          <p:cNvPr id="70663" name="Group 8">
            <a:extLst>
              <a:ext uri="{FF2B5EF4-FFF2-40B4-BE49-F238E27FC236}">
                <a16:creationId xmlns:a16="http://schemas.microsoft.com/office/drawing/2014/main" id="{A90B020E-8F0F-4FB0-8644-FA5D93C7B19E}"/>
              </a:ext>
            </a:extLst>
          </p:cNvPr>
          <p:cNvGrpSpPr>
            <a:grpSpLocks/>
          </p:cNvGrpSpPr>
          <p:nvPr/>
        </p:nvGrpSpPr>
        <p:grpSpPr bwMode="auto">
          <a:xfrm>
            <a:off x="53975" y="3513138"/>
            <a:ext cx="8961438" cy="1428750"/>
            <a:chOff x="34" y="2213"/>
            <a:chExt cx="5645" cy="900"/>
          </a:xfrm>
        </p:grpSpPr>
        <p:graphicFrame>
          <p:nvGraphicFramePr>
            <p:cNvPr id="70677" name="Object 9">
              <a:extLst>
                <a:ext uri="{FF2B5EF4-FFF2-40B4-BE49-F238E27FC236}">
                  <a16:creationId xmlns:a16="http://schemas.microsoft.com/office/drawing/2014/main" id="{1002D622-134B-4309-9846-519B2B0980AD}"/>
                </a:ext>
              </a:extLst>
            </p:cNvPr>
            <p:cNvGraphicFramePr>
              <a:graphicFrameLocks noChangeAspect="1"/>
            </p:cNvGraphicFramePr>
            <p:nvPr/>
          </p:nvGraphicFramePr>
          <p:xfrm>
            <a:off x="34" y="2213"/>
            <a:ext cx="5645" cy="900"/>
          </p:xfrm>
          <a:graphic>
            <a:graphicData uri="http://schemas.openxmlformats.org/presentationml/2006/ole">
              <mc:AlternateContent xmlns:mc="http://schemas.openxmlformats.org/markup-compatibility/2006">
                <mc:Choice xmlns:v="urn:schemas-microsoft-com:vml" Requires="v">
                  <p:oleObj spid="_x0000_s70683" name="Chart" r:id="rId8" imgW="7467600" imgH="1190656" progId="MSGraph.Chart.8">
                    <p:embed followColorScheme="full"/>
                  </p:oleObj>
                </mc:Choice>
                <mc:Fallback>
                  <p:oleObj name="Chart" r:id="rId8" imgW="7467600" imgH="1190656" progId="MSGraph.Chart.8">
                    <p:embed followColorScheme="full"/>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 y="2213"/>
                          <a:ext cx="5645" cy="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78" name="Text Box 10">
              <a:extLst>
                <a:ext uri="{FF2B5EF4-FFF2-40B4-BE49-F238E27FC236}">
                  <a16:creationId xmlns:a16="http://schemas.microsoft.com/office/drawing/2014/main" id="{AC8E81FF-390E-4184-8A97-37D4EF6CC0B1}"/>
                </a:ext>
              </a:extLst>
            </p:cNvPr>
            <p:cNvSpPr txBox="1">
              <a:spLocks noChangeArrowheads="1"/>
            </p:cNvSpPr>
            <p:nvPr/>
          </p:nvSpPr>
          <p:spPr bwMode="auto">
            <a:xfrm>
              <a:off x="476" y="2371"/>
              <a:ext cx="6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b="1">
                  <a:latin typeface="Tahoma" panose="020B0604030504040204" pitchFamily="34" charset="0"/>
                </a:rPr>
                <a:t>Age 3</a:t>
              </a:r>
              <a:endParaRPr lang="en-US" altLang="en-US" b="1">
                <a:latin typeface="Tahoma" panose="020B0604030504040204" pitchFamily="34" charset="0"/>
              </a:endParaRPr>
            </a:p>
          </p:txBody>
        </p:sp>
      </p:grpSp>
      <p:sp>
        <p:nvSpPr>
          <p:cNvPr id="70664" name="Line 11">
            <a:extLst>
              <a:ext uri="{FF2B5EF4-FFF2-40B4-BE49-F238E27FC236}">
                <a16:creationId xmlns:a16="http://schemas.microsoft.com/office/drawing/2014/main" id="{E07B0A75-8FB5-4178-BFB1-6C426689973E}"/>
              </a:ext>
            </a:extLst>
          </p:cNvPr>
          <p:cNvSpPr>
            <a:spLocks noChangeShapeType="1"/>
          </p:cNvSpPr>
          <p:nvPr/>
        </p:nvSpPr>
        <p:spPr bwMode="auto">
          <a:xfrm>
            <a:off x="19050" y="4935538"/>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65" name="Text Box 15">
            <a:extLst>
              <a:ext uri="{FF2B5EF4-FFF2-40B4-BE49-F238E27FC236}">
                <a16:creationId xmlns:a16="http://schemas.microsoft.com/office/drawing/2014/main" id="{2B2DEBAD-2A29-4F0A-AEA7-DFF585E40389}"/>
              </a:ext>
            </a:extLst>
          </p:cNvPr>
          <p:cNvSpPr txBox="1">
            <a:spLocks noChangeArrowheads="1"/>
          </p:cNvSpPr>
          <p:nvPr/>
        </p:nvSpPr>
        <p:spPr bwMode="auto">
          <a:xfrm>
            <a:off x="6877050" y="982663"/>
            <a:ext cx="1841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Tahoma" panose="020B0604030504040204" pitchFamily="34" charset="0"/>
              </a:rPr>
              <a:t>Survey indices</a:t>
            </a:r>
          </a:p>
        </p:txBody>
      </p:sp>
      <p:sp>
        <p:nvSpPr>
          <p:cNvPr id="70666" name="Line 16">
            <a:extLst>
              <a:ext uri="{FF2B5EF4-FFF2-40B4-BE49-F238E27FC236}">
                <a16:creationId xmlns:a16="http://schemas.microsoft.com/office/drawing/2014/main" id="{B57C4FBB-4174-4819-8997-C33B8CF72E27}"/>
              </a:ext>
            </a:extLst>
          </p:cNvPr>
          <p:cNvSpPr>
            <a:spLocks noChangeShapeType="1"/>
          </p:cNvSpPr>
          <p:nvPr/>
        </p:nvSpPr>
        <p:spPr bwMode="auto">
          <a:xfrm>
            <a:off x="2195513" y="2205038"/>
            <a:ext cx="215900" cy="503237"/>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67" name="Line 17">
            <a:extLst>
              <a:ext uri="{FF2B5EF4-FFF2-40B4-BE49-F238E27FC236}">
                <a16:creationId xmlns:a16="http://schemas.microsoft.com/office/drawing/2014/main" id="{3BC00CA5-CA6F-4350-851B-739FE207625A}"/>
              </a:ext>
            </a:extLst>
          </p:cNvPr>
          <p:cNvSpPr>
            <a:spLocks noChangeShapeType="1"/>
          </p:cNvSpPr>
          <p:nvPr/>
        </p:nvSpPr>
        <p:spPr bwMode="auto">
          <a:xfrm>
            <a:off x="2411413" y="3357563"/>
            <a:ext cx="288925" cy="35877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68" name="Line 19">
            <a:extLst>
              <a:ext uri="{FF2B5EF4-FFF2-40B4-BE49-F238E27FC236}">
                <a16:creationId xmlns:a16="http://schemas.microsoft.com/office/drawing/2014/main" id="{1E6F2119-CD7A-483C-A9B3-65EF74EED6F6}"/>
              </a:ext>
            </a:extLst>
          </p:cNvPr>
          <p:cNvSpPr>
            <a:spLocks noChangeShapeType="1"/>
          </p:cNvSpPr>
          <p:nvPr/>
        </p:nvSpPr>
        <p:spPr bwMode="auto">
          <a:xfrm>
            <a:off x="5651500" y="2276475"/>
            <a:ext cx="215900" cy="1008063"/>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69" name="Line 20">
            <a:extLst>
              <a:ext uri="{FF2B5EF4-FFF2-40B4-BE49-F238E27FC236}">
                <a16:creationId xmlns:a16="http://schemas.microsoft.com/office/drawing/2014/main" id="{15A68299-AF3A-4F36-A6B0-5C1CBF4E692C}"/>
              </a:ext>
            </a:extLst>
          </p:cNvPr>
          <p:cNvSpPr>
            <a:spLocks noChangeShapeType="1"/>
          </p:cNvSpPr>
          <p:nvPr/>
        </p:nvSpPr>
        <p:spPr bwMode="auto">
          <a:xfrm>
            <a:off x="5940425" y="3500438"/>
            <a:ext cx="215900" cy="86360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974873" name="Group 25">
            <a:extLst>
              <a:ext uri="{FF2B5EF4-FFF2-40B4-BE49-F238E27FC236}">
                <a16:creationId xmlns:a16="http://schemas.microsoft.com/office/drawing/2014/main" id="{26D1A93E-6531-4E2D-8750-2B79CF774F31}"/>
              </a:ext>
            </a:extLst>
          </p:cNvPr>
          <p:cNvGrpSpPr>
            <a:grpSpLocks/>
          </p:cNvGrpSpPr>
          <p:nvPr/>
        </p:nvGrpSpPr>
        <p:grpSpPr bwMode="auto">
          <a:xfrm>
            <a:off x="74613" y="4508500"/>
            <a:ext cx="8961437" cy="2089150"/>
            <a:chOff x="47" y="2840"/>
            <a:chExt cx="5645" cy="1316"/>
          </a:xfrm>
        </p:grpSpPr>
        <p:graphicFrame>
          <p:nvGraphicFramePr>
            <p:cNvPr id="70673" name="Object 13">
              <a:extLst>
                <a:ext uri="{FF2B5EF4-FFF2-40B4-BE49-F238E27FC236}">
                  <a16:creationId xmlns:a16="http://schemas.microsoft.com/office/drawing/2014/main" id="{72FD8A5A-3F7E-47DB-9FC9-969B5137D6A5}"/>
                </a:ext>
              </a:extLst>
            </p:cNvPr>
            <p:cNvGraphicFramePr>
              <a:graphicFrameLocks noChangeAspect="1"/>
            </p:cNvGraphicFramePr>
            <p:nvPr/>
          </p:nvGraphicFramePr>
          <p:xfrm>
            <a:off x="47" y="3256"/>
            <a:ext cx="5645" cy="900"/>
          </p:xfrm>
          <a:graphic>
            <a:graphicData uri="http://schemas.openxmlformats.org/presentationml/2006/ole">
              <mc:AlternateContent xmlns:mc="http://schemas.openxmlformats.org/markup-compatibility/2006">
                <mc:Choice xmlns:v="urn:schemas-microsoft-com:vml" Requires="v">
                  <p:oleObj spid="_x0000_s70684" name="Chart" r:id="rId10" imgW="7467600" imgH="1190656" progId="MSGraph.Chart.8">
                    <p:embed followColorScheme="full"/>
                  </p:oleObj>
                </mc:Choice>
                <mc:Fallback>
                  <p:oleObj name="Chart" r:id="rId10" imgW="7467600" imgH="1190656" progId="MSGraph.Chart.8">
                    <p:embed followColorScheme="full"/>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 y="3256"/>
                          <a:ext cx="5645" cy="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74" name="Text Box 14">
              <a:extLst>
                <a:ext uri="{FF2B5EF4-FFF2-40B4-BE49-F238E27FC236}">
                  <a16:creationId xmlns:a16="http://schemas.microsoft.com/office/drawing/2014/main" id="{52924D4C-18FD-4196-A2B8-B2AE5E1B94C5}"/>
                </a:ext>
              </a:extLst>
            </p:cNvPr>
            <p:cNvSpPr txBox="1">
              <a:spLocks noChangeArrowheads="1"/>
            </p:cNvSpPr>
            <p:nvPr/>
          </p:nvSpPr>
          <p:spPr bwMode="auto">
            <a:xfrm>
              <a:off x="4468" y="3199"/>
              <a:ext cx="10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800" b="1">
                  <a:latin typeface="Tahoma" panose="020B0604030504040204" pitchFamily="34" charset="0"/>
                </a:rPr>
                <a:t>Landings (kt)</a:t>
              </a:r>
              <a:endParaRPr lang="en-US" altLang="en-US" sz="1800" b="1">
                <a:latin typeface="Tahoma" panose="020B0604030504040204" pitchFamily="34" charset="0"/>
              </a:endParaRPr>
            </a:p>
          </p:txBody>
        </p:sp>
        <p:sp>
          <p:nvSpPr>
            <p:cNvPr id="70675" name="Line 18">
              <a:extLst>
                <a:ext uri="{FF2B5EF4-FFF2-40B4-BE49-F238E27FC236}">
                  <a16:creationId xmlns:a16="http://schemas.microsoft.com/office/drawing/2014/main" id="{44E62350-9A56-4DF5-BE6F-9204C9D171BE}"/>
                </a:ext>
              </a:extLst>
            </p:cNvPr>
            <p:cNvSpPr>
              <a:spLocks noChangeShapeType="1"/>
            </p:cNvSpPr>
            <p:nvPr/>
          </p:nvSpPr>
          <p:spPr bwMode="auto">
            <a:xfrm>
              <a:off x="1701" y="2840"/>
              <a:ext cx="0" cy="772"/>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76" name="Line 21">
              <a:extLst>
                <a:ext uri="{FF2B5EF4-FFF2-40B4-BE49-F238E27FC236}">
                  <a16:creationId xmlns:a16="http://schemas.microsoft.com/office/drawing/2014/main" id="{514475E9-BC18-4CFA-BAD1-AD0E1D20E1DC}"/>
                </a:ext>
              </a:extLst>
            </p:cNvPr>
            <p:cNvSpPr>
              <a:spLocks noChangeShapeType="1"/>
            </p:cNvSpPr>
            <p:nvPr/>
          </p:nvSpPr>
          <p:spPr bwMode="auto">
            <a:xfrm>
              <a:off x="3878" y="2886"/>
              <a:ext cx="0" cy="72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0671" name="Text Box 23">
            <a:extLst>
              <a:ext uri="{FF2B5EF4-FFF2-40B4-BE49-F238E27FC236}">
                <a16:creationId xmlns:a16="http://schemas.microsoft.com/office/drawing/2014/main" id="{F2792770-3BCB-454B-8761-1EC9F5474459}"/>
              </a:ext>
            </a:extLst>
          </p:cNvPr>
          <p:cNvSpPr txBox="1">
            <a:spLocks noChangeArrowheads="1"/>
          </p:cNvSpPr>
          <p:nvPr/>
        </p:nvSpPr>
        <p:spPr bwMode="auto">
          <a:xfrm>
            <a:off x="1701800" y="1076325"/>
            <a:ext cx="730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solidFill>
                  <a:srgbClr val="0000FF"/>
                </a:solidFill>
                <a:latin typeface="Tahoma" panose="020B0604030504040204" pitchFamily="34" charset="0"/>
              </a:rPr>
              <a:t>yc 84</a:t>
            </a:r>
            <a:endParaRPr lang="en-US" altLang="en-US" sz="1600" b="1">
              <a:solidFill>
                <a:srgbClr val="0000FF"/>
              </a:solidFill>
              <a:latin typeface="Tahoma" panose="020B0604030504040204" pitchFamily="34" charset="0"/>
            </a:endParaRPr>
          </a:p>
        </p:txBody>
      </p:sp>
      <p:sp>
        <p:nvSpPr>
          <p:cNvPr id="70672" name="Text Box 24">
            <a:extLst>
              <a:ext uri="{FF2B5EF4-FFF2-40B4-BE49-F238E27FC236}">
                <a16:creationId xmlns:a16="http://schemas.microsoft.com/office/drawing/2014/main" id="{452A80FE-389E-4052-B7D5-92C498F67FC2}"/>
              </a:ext>
            </a:extLst>
          </p:cNvPr>
          <p:cNvSpPr txBox="1">
            <a:spLocks noChangeArrowheads="1"/>
          </p:cNvSpPr>
          <p:nvPr/>
        </p:nvSpPr>
        <p:spPr bwMode="auto">
          <a:xfrm>
            <a:off x="4941888" y="1076325"/>
            <a:ext cx="730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solidFill>
                  <a:schemeClr val="hlink"/>
                </a:solidFill>
                <a:latin typeface="Tahoma" panose="020B0604030504040204" pitchFamily="34" charset="0"/>
              </a:rPr>
              <a:t>yc 96</a:t>
            </a:r>
            <a:endParaRPr lang="en-US" altLang="en-US" sz="1600" b="1">
              <a:solidFill>
                <a:schemeClr val="hlink"/>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974873"/>
                                        </p:tgtEl>
                                        <p:attrNameLst>
                                          <p:attrName>style.visibility</p:attrName>
                                        </p:attrNameLst>
                                      </p:cBhvr>
                                      <p:to>
                                        <p:strVal val="visible"/>
                                      </p:to>
                                    </p:set>
                                    <p:anim calcmode="lin" valueType="num">
                                      <p:cBhvr additive="base">
                                        <p:cTn id="7" dur="500" fill="hold"/>
                                        <p:tgtEl>
                                          <p:spTgt spid="974873"/>
                                        </p:tgtEl>
                                        <p:attrNameLst>
                                          <p:attrName>ppt_x</p:attrName>
                                        </p:attrNameLst>
                                      </p:cBhvr>
                                      <p:tavLst>
                                        <p:tav tm="0">
                                          <p:val>
                                            <p:strVal val="#ppt_x"/>
                                          </p:val>
                                        </p:tav>
                                        <p:tav tm="100000">
                                          <p:val>
                                            <p:strVal val="#ppt_x"/>
                                          </p:val>
                                        </p:tav>
                                      </p:tavLst>
                                    </p:anim>
                                    <p:anim calcmode="lin" valueType="num">
                                      <p:cBhvr additive="base">
                                        <p:cTn id="8" dur="500" fill="hold"/>
                                        <p:tgtEl>
                                          <p:spTgt spid="9748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16247B10-AB28-4CE1-BC9B-B52623A01233}"/>
              </a:ext>
            </a:extLst>
          </p:cNvPr>
          <p:cNvSpPr>
            <a:spLocks noGrp="1"/>
          </p:cNvSpPr>
          <p:nvPr>
            <p:ph type="sldNum" sz="quarter" idx="10"/>
          </p:nvPr>
        </p:nvSpPr>
        <p:spPr/>
        <p:txBody>
          <a:bodyPr/>
          <a:lstStyle/>
          <a:p>
            <a:pPr>
              <a:defRPr/>
            </a:pPr>
            <a:fld id="{C626707C-BABF-4EF7-88E0-47E94E41AC2D}" type="slidenum">
              <a:rPr lang="en-US" altLang="en-US"/>
              <a:pPr>
                <a:defRPr/>
              </a:pPr>
              <a:t>39</a:t>
            </a:fld>
            <a:endParaRPr lang="en-US" altLang="en-US">
              <a:solidFill>
                <a:schemeClr val="tx1"/>
              </a:solidFill>
            </a:endParaRPr>
          </a:p>
        </p:txBody>
      </p:sp>
      <p:sp>
        <p:nvSpPr>
          <p:cNvPr id="72707" name="Rectangle 2">
            <a:extLst>
              <a:ext uri="{FF2B5EF4-FFF2-40B4-BE49-F238E27FC236}">
                <a16:creationId xmlns:a16="http://schemas.microsoft.com/office/drawing/2014/main" id="{5EBA2543-78A1-4576-AED3-8E7C7293DBAC}"/>
              </a:ext>
            </a:extLst>
          </p:cNvPr>
          <p:cNvSpPr>
            <a:spLocks noGrp="1" noChangeArrowheads="1"/>
          </p:cNvSpPr>
          <p:nvPr>
            <p:ph type="title"/>
          </p:nvPr>
        </p:nvSpPr>
        <p:spPr/>
        <p:txBody>
          <a:bodyPr/>
          <a:lstStyle/>
          <a:p>
            <a:pPr eaLnBrk="1" hangingPunct="1"/>
            <a:r>
              <a:rPr lang="en-US" altLang="en-US"/>
              <a:t>Year class yield and indices of 3 year olds</a:t>
            </a:r>
          </a:p>
        </p:txBody>
      </p:sp>
      <p:graphicFrame>
        <p:nvGraphicFramePr>
          <p:cNvPr id="72708" name="Object 4">
            <a:extLst>
              <a:ext uri="{FF2B5EF4-FFF2-40B4-BE49-F238E27FC236}">
                <a16:creationId xmlns:a16="http://schemas.microsoft.com/office/drawing/2014/main" id="{F54FBBA9-4BB7-4DC9-A79D-300ABDE6B7BF}"/>
              </a:ext>
            </a:extLst>
          </p:cNvPr>
          <p:cNvGraphicFramePr>
            <a:graphicFrameLocks/>
          </p:cNvGraphicFramePr>
          <p:nvPr/>
        </p:nvGraphicFramePr>
        <p:xfrm>
          <a:off x="827088" y="928688"/>
          <a:ext cx="7705725" cy="5524500"/>
        </p:xfrm>
        <a:graphic>
          <a:graphicData uri="http://schemas.openxmlformats.org/presentationml/2006/ole">
            <mc:AlternateContent xmlns:mc="http://schemas.openxmlformats.org/markup-compatibility/2006">
              <mc:Choice xmlns:v="urn:schemas-microsoft-com:vml" Requires="v">
                <p:oleObj spid="_x0000_s72715" name="Worksheet" r:id="rId4" imgW="8039308" imgH="5810435" progId="Excel.Sheet.8">
                  <p:embed/>
                </p:oleObj>
              </mc:Choice>
              <mc:Fallback>
                <p:oleObj name="Worksheet" r:id="rId4" imgW="8039308" imgH="5810435" progId="Excel.Shee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28688"/>
                        <a:ext cx="7705725" cy="552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88522" name="Group 10">
            <a:extLst>
              <a:ext uri="{FF2B5EF4-FFF2-40B4-BE49-F238E27FC236}">
                <a16:creationId xmlns:a16="http://schemas.microsoft.com/office/drawing/2014/main" id="{119FF842-B236-421B-814E-E358FF82B3FF}"/>
              </a:ext>
            </a:extLst>
          </p:cNvPr>
          <p:cNvGrpSpPr>
            <a:grpSpLocks/>
          </p:cNvGrpSpPr>
          <p:nvPr/>
        </p:nvGrpSpPr>
        <p:grpSpPr bwMode="auto">
          <a:xfrm>
            <a:off x="1403350" y="1125538"/>
            <a:ext cx="3221038" cy="3816350"/>
            <a:chOff x="884" y="709"/>
            <a:chExt cx="2029" cy="2404"/>
          </a:xfrm>
        </p:grpSpPr>
        <p:sp>
          <p:nvSpPr>
            <p:cNvPr id="72710" name="Rectangle 5">
              <a:extLst>
                <a:ext uri="{FF2B5EF4-FFF2-40B4-BE49-F238E27FC236}">
                  <a16:creationId xmlns:a16="http://schemas.microsoft.com/office/drawing/2014/main" id="{D16058DF-F369-4FA9-8B57-C09677164387}"/>
                </a:ext>
              </a:extLst>
            </p:cNvPr>
            <p:cNvSpPr>
              <a:spLocks noChangeArrowheads="1"/>
            </p:cNvSpPr>
            <p:nvPr/>
          </p:nvSpPr>
          <p:spPr bwMode="auto">
            <a:xfrm>
              <a:off x="884" y="709"/>
              <a:ext cx="363" cy="2041"/>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711" name="Rectangle 6">
              <a:extLst>
                <a:ext uri="{FF2B5EF4-FFF2-40B4-BE49-F238E27FC236}">
                  <a16:creationId xmlns:a16="http://schemas.microsoft.com/office/drawing/2014/main" id="{D68D4C45-2317-4058-B1E2-D404B3BF728A}"/>
                </a:ext>
              </a:extLst>
            </p:cNvPr>
            <p:cNvSpPr>
              <a:spLocks noChangeArrowheads="1"/>
            </p:cNvSpPr>
            <p:nvPr/>
          </p:nvSpPr>
          <p:spPr bwMode="auto">
            <a:xfrm>
              <a:off x="2641" y="1174"/>
              <a:ext cx="272" cy="1939"/>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712" name="Line 7">
              <a:extLst>
                <a:ext uri="{FF2B5EF4-FFF2-40B4-BE49-F238E27FC236}">
                  <a16:creationId xmlns:a16="http://schemas.microsoft.com/office/drawing/2014/main" id="{EB801D95-1970-4D2A-ABF0-E4E9591EE26A}"/>
                </a:ext>
              </a:extLst>
            </p:cNvPr>
            <p:cNvSpPr>
              <a:spLocks noChangeShapeType="1"/>
            </p:cNvSpPr>
            <p:nvPr/>
          </p:nvSpPr>
          <p:spPr bwMode="auto">
            <a:xfrm flipH="1" flipV="1">
              <a:off x="1292" y="890"/>
              <a:ext cx="1316" cy="363"/>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2713" name="Line 8">
              <a:extLst>
                <a:ext uri="{FF2B5EF4-FFF2-40B4-BE49-F238E27FC236}">
                  <a16:creationId xmlns:a16="http://schemas.microsoft.com/office/drawing/2014/main" id="{92025354-837E-4CB5-BE21-C97892E4BF95}"/>
                </a:ext>
              </a:extLst>
            </p:cNvPr>
            <p:cNvSpPr>
              <a:spLocks noChangeShapeType="1"/>
            </p:cNvSpPr>
            <p:nvPr/>
          </p:nvSpPr>
          <p:spPr bwMode="auto">
            <a:xfrm flipH="1" flipV="1">
              <a:off x="1292" y="2704"/>
              <a:ext cx="1316" cy="363"/>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2714" name="Rectangle 9">
              <a:extLst>
                <a:ext uri="{FF2B5EF4-FFF2-40B4-BE49-F238E27FC236}">
                  <a16:creationId xmlns:a16="http://schemas.microsoft.com/office/drawing/2014/main" id="{B700986A-9DBB-420B-9209-D883479BC936}"/>
                </a:ext>
              </a:extLst>
            </p:cNvPr>
            <p:cNvSpPr>
              <a:spLocks noChangeArrowheads="1"/>
            </p:cNvSpPr>
            <p:nvPr/>
          </p:nvSpPr>
          <p:spPr bwMode="auto">
            <a:xfrm>
              <a:off x="2608" y="709"/>
              <a:ext cx="272" cy="124"/>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8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A54EDA-2FC3-45E9-A46D-84DDF8B4724A}"/>
              </a:ext>
            </a:extLst>
          </p:cNvPr>
          <p:cNvSpPr>
            <a:spLocks noGrp="1"/>
          </p:cNvSpPr>
          <p:nvPr>
            <p:ph type="sldNum" sz="quarter" idx="10"/>
          </p:nvPr>
        </p:nvSpPr>
        <p:spPr/>
        <p:txBody>
          <a:bodyPr/>
          <a:lstStyle/>
          <a:p>
            <a:pPr>
              <a:defRPr/>
            </a:pPr>
            <a:fld id="{C3128F7B-13FB-4D13-A3E9-71815BD54D0B}" type="slidenum">
              <a:rPr lang="en-US" altLang="en-US"/>
              <a:pPr>
                <a:defRPr/>
              </a:pPr>
              <a:t>4</a:t>
            </a:fld>
            <a:endParaRPr lang="en-US" altLang="en-US">
              <a:solidFill>
                <a:schemeClr val="tx1"/>
              </a:solidFill>
            </a:endParaRPr>
          </a:p>
        </p:txBody>
      </p:sp>
      <p:sp>
        <p:nvSpPr>
          <p:cNvPr id="7171" name="Rectangle 2">
            <a:extLst>
              <a:ext uri="{FF2B5EF4-FFF2-40B4-BE49-F238E27FC236}">
                <a16:creationId xmlns:a16="http://schemas.microsoft.com/office/drawing/2014/main" id="{93AC4F9E-8358-43C5-8B16-79CAB91E6DE5}"/>
              </a:ext>
            </a:extLst>
          </p:cNvPr>
          <p:cNvSpPr>
            <a:spLocks noGrp="1" noChangeArrowheads="1"/>
          </p:cNvSpPr>
          <p:nvPr>
            <p:ph type="title"/>
          </p:nvPr>
        </p:nvSpPr>
        <p:spPr/>
        <p:txBody>
          <a:bodyPr/>
          <a:lstStyle/>
          <a:p>
            <a:pPr eaLnBrk="1" hangingPunct="1"/>
            <a:r>
              <a:rPr lang="en-US" altLang="en-US"/>
              <a:t>Tentative plan for the next 5 days: Part 2</a:t>
            </a:r>
          </a:p>
        </p:txBody>
      </p:sp>
      <p:sp>
        <p:nvSpPr>
          <p:cNvPr id="7172" name="Rectangle 3">
            <a:extLst>
              <a:ext uri="{FF2B5EF4-FFF2-40B4-BE49-F238E27FC236}">
                <a16:creationId xmlns:a16="http://schemas.microsoft.com/office/drawing/2014/main" id="{57E5D451-C847-4306-A4A9-5119014A5142}"/>
              </a:ext>
            </a:extLst>
          </p:cNvPr>
          <p:cNvSpPr>
            <a:spLocks noGrp="1" noChangeArrowheads="1"/>
          </p:cNvSpPr>
          <p:nvPr>
            <p:ph type="body" idx="1"/>
          </p:nvPr>
        </p:nvSpPr>
        <p:spPr/>
        <p:txBody>
          <a:bodyPr/>
          <a:lstStyle/>
          <a:p>
            <a:pPr eaLnBrk="1" hangingPunct="1"/>
            <a:r>
              <a:rPr lang="en-US" altLang="en-US"/>
              <a:t>Day 3: Monday</a:t>
            </a:r>
          </a:p>
          <a:p>
            <a:pPr lvl="1" eaLnBrk="1" hangingPunct="1"/>
            <a:r>
              <a:rPr lang="en-US" altLang="en-US"/>
              <a:t>Lecture</a:t>
            </a:r>
          </a:p>
          <a:p>
            <a:pPr lvl="2" eaLnBrk="1" hangingPunct="1"/>
            <a:r>
              <a:rPr lang="en-US" altLang="en-US"/>
              <a:t>Diagnostics and estimates of uncertainty</a:t>
            </a:r>
          </a:p>
          <a:p>
            <a:pPr lvl="1" eaLnBrk="1" hangingPunct="1"/>
            <a:r>
              <a:rPr lang="en-US" altLang="en-US"/>
              <a:t>Laboratory</a:t>
            </a:r>
          </a:p>
          <a:p>
            <a:pPr lvl="2" eaLnBrk="1" hangingPunct="1"/>
            <a:r>
              <a:rPr lang="en-US" altLang="en-US"/>
              <a:t>Model misspecifications</a:t>
            </a:r>
          </a:p>
          <a:p>
            <a:pPr eaLnBrk="1" hangingPunct="1"/>
            <a:r>
              <a:rPr lang="en-US" altLang="en-US"/>
              <a:t>Day 4: Tuesday</a:t>
            </a:r>
          </a:p>
          <a:p>
            <a:pPr lvl="1" eaLnBrk="1" hangingPunct="1"/>
            <a:r>
              <a:rPr lang="en-US" altLang="en-US"/>
              <a:t>Lecture</a:t>
            </a:r>
          </a:p>
          <a:p>
            <a:pPr lvl="2" eaLnBrk="1" hangingPunct="1"/>
            <a:r>
              <a:rPr lang="en-US" altLang="en-US"/>
              <a:t>Some variation in model fitting and the VPA</a:t>
            </a:r>
          </a:p>
          <a:p>
            <a:pPr lvl="2" eaLnBrk="1" hangingPunct="1"/>
            <a:r>
              <a:rPr lang="en-US" altLang="en-US"/>
              <a:t>Predictions, short and long term, HCR</a:t>
            </a:r>
          </a:p>
          <a:p>
            <a:pPr lvl="1" eaLnBrk="1" hangingPunct="1"/>
            <a:r>
              <a:rPr lang="en-US" altLang="en-US"/>
              <a:t>Laboratory</a:t>
            </a:r>
          </a:p>
          <a:p>
            <a:pPr lvl="2" eaLnBrk="1" hangingPunct="1"/>
            <a:r>
              <a:rPr lang="en-US" altLang="en-US"/>
              <a:t>Some further exploration on age based models </a:t>
            </a:r>
          </a:p>
          <a:p>
            <a:pPr eaLnBrk="1" hangingPunct="1"/>
            <a:r>
              <a:rPr lang="en-US" altLang="en-US"/>
              <a:t>Day 5: Wednesday</a:t>
            </a:r>
          </a:p>
          <a:p>
            <a:pPr lvl="1" eaLnBrk="1" hangingPunct="1"/>
            <a:r>
              <a:rPr lang="en-US" altLang="en-US"/>
              <a:t>Yet to be finalized, depends on needs and wishes</a:t>
            </a:r>
          </a:p>
          <a:p>
            <a:pPr eaLnBrk="1" hangingPunct="1"/>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AC3360A1-F479-44BB-9BB6-689AE8764643}"/>
              </a:ext>
            </a:extLst>
          </p:cNvPr>
          <p:cNvSpPr>
            <a:spLocks noGrp="1"/>
          </p:cNvSpPr>
          <p:nvPr>
            <p:ph type="sldNum" sz="quarter" idx="10"/>
          </p:nvPr>
        </p:nvSpPr>
        <p:spPr/>
        <p:txBody>
          <a:bodyPr/>
          <a:lstStyle/>
          <a:p>
            <a:pPr>
              <a:defRPr/>
            </a:pPr>
            <a:fld id="{68DB8950-1BFA-445C-AF29-EC6278712CED}" type="slidenum">
              <a:rPr lang="en-US" altLang="en-US"/>
              <a:pPr>
                <a:defRPr/>
              </a:pPr>
              <a:t>40</a:t>
            </a:fld>
            <a:endParaRPr lang="en-US" altLang="en-US">
              <a:solidFill>
                <a:schemeClr val="tx1"/>
              </a:solidFill>
            </a:endParaRPr>
          </a:p>
        </p:txBody>
      </p:sp>
      <p:pic>
        <p:nvPicPr>
          <p:cNvPr id="74755" name="Picture 8">
            <a:extLst>
              <a:ext uri="{FF2B5EF4-FFF2-40B4-BE49-F238E27FC236}">
                <a16:creationId xmlns:a16="http://schemas.microsoft.com/office/drawing/2014/main" id="{5B4F13C4-4561-4188-A93A-4EF0FA7CA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196975"/>
            <a:ext cx="724852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Rectangle 4">
            <a:extLst>
              <a:ext uri="{FF2B5EF4-FFF2-40B4-BE49-F238E27FC236}">
                <a16:creationId xmlns:a16="http://schemas.microsoft.com/office/drawing/2014/main" id="{5D0BB0A3-6C98-49A2-9801-E7140CE7570A}"/>
              </a:ext>
            </a:extLst>
          </p:cNvPr>
          <p:cNvSpPr>
            <a:spLocks noGrp="1" noChangeArrowheads="1"/>
          </p:cNvSpPr>
          <p:nvPr>
            <p:ph type="title"/>
          </p:nvPr>
        </p:nvSpPr>
        <p:spPr/>
        <p:txBody>
          <a:bodyPr/>
          <a:lstStyle/>
          <a:p>
            <a:pPr eaLnBrk="1" hangingPunct="1"/>
            <a:r>
              <a:rPr lang="en-US" altLang="en-US"/>
              <a:t>Survey indices at age 3 and consecutive year class yield</a:t>
            </a:r>
          </a:p>
        </p:txBody>
      </p:sp>
      <p:pic>
        <p:nvPicPr>
          <p:cNvPr id="1092617" name="Picture 9">
            <a:extLst>
              <a:ext uri="{FF2B5EF4-FFF2-40B4-BE49-F238E27FC236}">
                <a16:creationId xmlns:a16="http://schemas.microsoft.com/office/drawing/2014/main" id="{018975E7-E477-42C5-B35B-BE74514B3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196975"/>
            <a:ext cx="723900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2614" name="Picture 6">
            <a:extLst>
              <a:ext uri="{FF2B5EF4-FFF2-40B4-BE49-F238E27FC236}">
                <a16:creationId xmlns:a16="http://schemas.microsoft.com/office/drawing/2014/main" id="{EC320053-4B1E-4ECC-8235-6141AD1E4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196975"/>
            <a:ext cx="722947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9" name="Text Box 10">
            <a:extLst>
              <a:ext uri="{FF2B5EF4-FFF2-40B4-BE49-F238E27FC236}">
                <a16:creationId xmlns:a16="http://schemas.microsoft.com/office/drawing/2014/main" id="{98FCD768-FA74-44B1-8338-5681215EAEBC}"/>
              </a:ext>
            </a:extLst>
          </p:cNvPr>
          <p:cNvSpPr txBox="1">
            <a:spLocks noChangeArrowheads="1"/>
          </p:cNvSpPr>
          <p:nvPr/>
        </p:nvSpPr>
        <p:spPr bwMode="auto">
          <a:xfrm>
            <a:off x="3492500" y="5876925"/>
            <a:ext cx="3240088" cy="396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latin typeface="Tahoma" panose="020B0604030504040204" pitchFamily="34" charset="0"/>
              </a:rPr>
              <a:t>Survey indices at age 3</a:t>
            </a:r>
          </a:p>
        </p:txBody>
      </p:sp>
      <p:sp>
        <p:nvSpPr>
          <p:cNvPr id="74760" name="Text Box 11">
            <a:extLst>
              <a:ext uri="{FF2B5EF4-FFF2-40B4-BE49-F238E27FC236}">
                <a16:creationId xmlns:a16="http://schemas.microsoft.com/office/drawing/2014/main" id="{860C6697-DBD9-42F8-A593-1C2CFF0F280C}"/>
              </a:ext>
            </a:extLst>
          </p:cNvPr>
          <p:cNvSpPr txBox="1">
            <a:spLocks noChangeArrowheads="1"/>
          </p:cNvSpPr>
          <p:nvPr/>
        </p:nvSpPr>
        <p:spPr bwMode="auto">
          <a:xfrm rot="-5400000">
            <a:off x="-450056" y="3266281"/>
            <a:ext cx="4103688" cy="396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latin typeface="Tahoma" panose="020B0604030504040204" pitchFamily="34" charset="0"/>
              </a:rPr>
              <a:t>           Year class yield (kt)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2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ADBA57-90E7-4259-B046-05C12790EEBA}"/>
              </a:ext>
            </a:extLst>
          </p:cNvPr>
          <p:cNvSpPr>
            <a:spLocks noGrp="1"/>
          </p:cNvSpPr>
          <p:nvPr>
            <p:ph type="sldNum" sz="quarter" idx="10"/>
          </p:nvPr>
        </p:nvSpPr>
        <p:spPr/>
        <p:txBody>
          <a:bodyPr/>
          <a:lstStyle/>
          <a:p>
            <a:pPr>
              <a:defRPr/>
            </a:pPr>
            <a:fld id="{BB3F515D-6816-45A1-8F58-A8FBA9073FD1}" type="slidenum">
              <a:rPr lang="en-US" altLang="en-US"/>
              <a:pPr>
                <a:defRPr/>
              </a:pPr>
              <a:t>41</a:t>
            </a:fld>
            <a:endParaRPr lang="en-US" altLang="en-US">
              <a:solidFill>
                <a:schemeClr val="tx1"/>
              </a:solidFill>
            </a:endParaRPr>
          </a:p>
        </p:txBody>
      </p:sp>
      <p:sp>
        <p:nvSpPr>
          <p:cNvPr id="76803" name="Rectangle 2">
            <a:extLst>
              <a:ext uri="{FF2B5EF4-FFF2-40B4-BE49-F238E27FC236}">
                <a16:creationId xmlns:a16="http://schemas.microsoft.com/office/drawing/2014/main" id="{19C9554F-2013-413D-81F8-78A9261A22AE}"/>
              </a:ext>
            </a:extLst>
          </p:cNvPr>
          <p:cNvSpPr>
            <a:spLocks noGrp="1" noChangeArrowheads="1"/>
          </p:cNvSpPr>
          <p:nvPr>
            <p:ph type="title"/>
          </p:nvPr>
        </p:nvSpPr>
        <p:spPr/>
        <p:txBody>
          <a:bodyPr/>
          <a:lstStyle/>
          <a:p>
            <a:pPr eaLnBrk="1" hangingPunct="1"/>
            <a:r>
              <a:rPr lang="en-US" altLang="en-US"/>
              <a:t>Analytical stock assessment</a:t>
            </a:r>
          </a:p>
        </p:txBody>
      </p:sp>
      <p:sp>
        <p:nvSpPr>
          <p:cNvPr id="76804" name="Rectangle 3">
            <a:extLst>
              <a:ext uri="{FF2B5EF4-FFF2-40B4-BE49-F238E27FC236}">
                <a16:creationId xmlns:a16="http://schemas.microsoft.com/office/drawing/2014/main" id="{882CE1CB-DE53-4244-8C4D-0C81A4385004}"/>
              </a:ext>
            </a:extLst>
          </p:cNvPr>
          <p:cNvSpPr>
            <a:spLocks noGrp="1" noChangeArrowheads="1"/>
          </p:cNvSpPr>
          <p:nvPr>
            <p:ph type="body" idx="1"/>
          </p:nvPr>
        </p:nvSpPr>
        <p:spPr/>
        <p:txBody>
          <a:bodyPr/>
          <a:lstStyle/>
          <a:p>
            <a:pPr eaLnBrk="1" hangingPunct="1">
              <a:lnSpc>
                <a:spcPct val="80000"/>
              </a:lnSpc>
            </a:pPr>
            <a:r>
              <a:rPr lang="en-US" altLang="en-US" sz="2000"/>
              <a:t>The assessment if iCod is based on two independent sets of measurements:</a:t>
            </a:r>
          </a:p>
          <a:p>
            <a:pPr lvl="1" eaLnBrk="1" hangingPunct="1">
              <a:lnSpc>
                <a:spcPct val="80000"/>
              </a:lnSpc>
            </a:pPr>
            <a:r>
              <a:rPr lang="en-US" altLang="en-US" sz="1800"/>
              <a:t>Age disaggregated information of the commercial catches</a:t>
            </a:r>
          </a:p>
          <a:p>
            <a:pPr lvl="1" eaLnBrk="1" hangingPunct="1">
              <a:lnSpc>
                <a:spcPct val="80000"/>
              </a:lnSpc>
            </a:pPr>
            <a:r>
              <a:rPr lang="en-US" altLang="en-US" sz="1800"/>
              <a:t>Age based survey indices from scientific surveys</a:t>
            </a:r>
          </a:p>
          <a:p>
            <a:pPr eaLnBrk="1" hangingPunct="1">
              <a:lnSpc>
                <a:spcPct val="80000"/>
              </a:lnSpc>
            </a:pPr>
            <a:endParaRPr lang="en-US" altLang="en-US" sz="2000"/>
          </a:p>
          <a:p>
            <a:pPr eaLnBrk="1" hangingPunct="1">
              <a:lnSpc>
                <a:spcPct val="80000"/>
              </a:lnSpc>
            </a:pPr>
            <a:r>
              <a:rPr lang="en-US" altLang="en-US" sz="2000"/>
              <a:t>There is a relatively good consistiency among the two sets of measurements</a:t>
            </a:r>
          </a:p>
          <a:p>
            <a:pPr eaLnBrk="1" hangingPunct="1">
              <a:lnSpc>
                <a:spcPct val="80000"/>
              </a:lnSpc>
            </a:pPr>
            <a:endParaRPr lang="en-US" altLang="en-US" sz="2000"/>
          </a:p>
          <a:p>
            <a:pPr eaLnBrk="1" hangingPunct="1">
              <a:lnSpc>
                <a:spcPct val="80000"/>
              </a:lnSpc>
            </a:pPr>
            <a:r>
              <a:rPr lang="en-US" altLang="en-US" sz="2000"/>
              <a:t>Predicting the development in the short term can be done almost visually.</a:t>
            </a:r>
          </a:p>
          <a:p>
            <a:pPr eaLnBrk="1" hangingPunct="1">
              <a:lnSpc>
                <a:spcPct val="80000"/>
              </a:lnSpc>
            </a:pPr>
            <a:endParaRPr lang="en-US" altLang="en-US" sz="2000"/>
          </a:p>
          <a:p>
            <a:pPr eaLnBrk="1" hangingPunct="1">
              <a:lnSpc>
                <a:spcPct val="80000"/>
              </a:lnSpc>
            </a:pPr>
            <a:r>
              <a:rPr lang="en-US" altLang="en-US" sz="2000"/>
              <a:t>A formal analytical model should be just a summary of the observations, where model assumption should have minimum influence.</a:t>
            </a:r>
          </a:p>
          <a:p>
            <a:pPr lvl="1" eaLnBrk="1" hangingPunct="1">
              <a:lnSpc>
                <a:spcPct val="80000"/>
              </a:lnSpc>
            </a:pPr>
            <a:r>
              <a:rPr lang="en-US" altLang="en-US" sz="1800"/>
              <a:t>For the iCod, the assessment results are mostly data driven.</a:t>
            </a:r>
          </a:p>
          <a:p>
            <a:pPr lvl="1" eaLnBrk="1" hangingPunct="1">
              <a:lnSpc>
                <a:spcPct val="80000"/>
              </a:lnSpc>
            </a:pPr>
            <a:r>
              <a:rPr lang="en-US" altLang="en-US" sz="1800"/>
              <a:t>In many cases, where data may be poorer, the results may be largely assumption driven.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6680DB0-98DC-41F2-A365-8E5951527CFA}"/>
              </a:ext>
            </a:extLst>
          </p:cNvPr>
          <p:cNvSpPr>
            <a:spLocks noGrp="1"/>
          </p:cNvSpPr>
          <p:nvPr>
            <p:ph type="sldNum" sz="quarter" idx="10"/>
          </p:nvPr>
        </p:nvSpPr>
        <p:spPr/>
        <p:txBody>
          <a:bodyPr/>
          <a:lstStyle/>
          <a:p>
            <a:pPr>
              <a:defRPr/>
            </a:pPr>
            <a:fld id="{22E8C58F-6A93-423B-B4F2-6A491C1AFFB5}" type="slidenum">
              <a:rPr lang="en-US" altLang="en-US"/>
              <a:pPr>
                <a:defRPr/>
              </a:pPr>
              <a:t>42</a:t>
            </a:fld>
            <a:endParaRPr lang="en-US" altLang="en-US">
              <a:solidFill>
                <a:schemeClr val="tx1"/>
              </a:solidFill>
            </a:endParaRPr>
          </a:p>
        </p:txBody>
      </p:sp>
      <p:graphicFrame>
        <p:nvGraphicFramePr>
          <p:cNvPr id="78851" name="Object 4">
            <a:extLst>
              <a:ext uri="{FF2B5EF4-FFF2-40B4-BE49-F238E27FC236}">
                <a16:creationId xmlns:a16="http://schemas.microsoft.com/office/drawing/2014/main" id="{F6E41225-81DF-4AAD-B497-47CC9684F3E3}"/>
              </a:ext>
            </a:extLst>
          </p:cNvPr>
          <p:cNvGraphicFramePr>
            <a:graphicFrameLocks noChangeAspect="1"/>
          </p:cNvGraphicFramePr>
          <p:nvPr/>
        </p:nvGraphicFramePr>
        <p:xfrm>
          <a:off x="395288" y="1998663"/>
          <a:ext cx="7886700" cy="3014662"/>
        </p:xfrm>
        <a:graphic>
          <a:graphicData uri="http://schemas.openxmlformats.org/presentationml/2006/ole">
            <mc:AlternateContent xmlns:mc="http://schemas.openxmlformats.org/markup-compatibility/2006">
              <mc:Choice xmlns:v="urn:schemas-microsoft-com:vml" Requires="v">
                <p:oleObj spid="_x0000_s78854" name="CorelDRAW" r:id="rId4" imgW="7886077" imgH="3015425" progId="CorelDraw.Graphic.8">
                  <p:embed/>
                </p:oleObj>
              </mc:Choice>
              <mc:Fallback>
                <p:oleObj name="CorelDRAW" r:id="rId4" imgW="7886077" imgH="3015425" progId="CorelDraw.Graphic.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998663"/>
                        <a:ext cx="7886700" cy="301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2" name="Text Box 5">
            <a:extLst>
              <a:ext uri="{FF2B5EF4-FFF2-40B4-BE49-F238E27FC236}">
                <a16:creationId xmlns:a16="http://schemas.microsoft.com/office/drawing/2014/main" id="{F0655888-D346-498A-B8C8-052F4E89DB45}"/>
              </a:ext>
            </a:extLst>
          </p:cNvPr>
          <p:cNvSpPr txBox="1">
            <a:spLocks noChangeArrowheads="1"/>
          </p:cNvSpPr>
          <p:nvPr/>
        </p:nvSpPr>
        <p:spPr bwMode="auto">
          <a:xfrm>
            <a:off x="8191500" y="4608513"/>
            <a:ext cx="557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s-IS" altLang="en-US" sz="1600" b="1">
                <a:latin typeface="Tahoma" panose="020B0604030504040204" pitchFamily="34" charset="0"/>
              </a:rPr>
              <a:t>FIN</a:t>
            </a:r>
            <a:endParaRPr lang="en-US" altLang="en-US" sz="1600" b="1">
              <a:latin typeface="Tahoma" panose="020B0604030504040204" pitchFamily="34" charset="0"/>
            </a:endParaRPr>
          </a:p>
        </p:txBody>
      </p:sp>
      <p:sp>
        <p:nvSpPr>
          <p:cNvPr id="78853" name="Rectangle 6">
            <a:extLst>
              <a:ext uri="{FF2B5EF4-FFF2-40B4-BE49-F238E27FC236}">
                <a16:creationId xmlns:a16="http://schemas.microsoft.com/office/drawing/2014/main" id="{58E5253D-5098-48A0-85AB-82B04776664B}"/>
              </a:ext>
            </a:extLst>
          </p:cNvPr>
          <p:cNvSpPr>
            <a:spLocks noChangeArrowheads="1"/>
          </p:cNvSpPr>
          <p:nvPr/>
        </p:nvSpPr>
        <p:spPr bwMode="auto">
          <a:xfrm>
            <a:off x="0" y="-26988"/>
            <a:ext cx="9144000" cy="14398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9EC0CA-364D-4B6E-ABD2-12B2F674AC8B}"/>
              </a:ext>
            </a:extLst>
          </p:cNvPr>
          <p:cNvSpPr>
            <a:spLocks noGrp="1"/>
          </p:cNvSpPr>
          <p:nvPr>
            <p:ph type="sldNum" sz="quarter" idx="10"/>
          </p:nvPr>
        </p:nvSpPr>
        <p:spPr/>
        <p:txBody>
          <a:bodyPr/>
          <a:lstStyle/>
          <a:p>
            <a:pPr>
              <a:defRPr/>
            </a:pPr>
            <a:fld id="{FC08A74B-D699-4855-A382-D3CCB66626B3}" type="slidenum">
              <a:rPr lang="en-US" altLang="en-US"/>
              <a:pPr>
                <a:defRPr/>
              </a:pPr>
              <a:t>5</a:t>
            </a:fld>
            <a:endParaRPr lang="en-US" altLang="en-US">
              <a:solidFill>
                <a:schemeClr val="tx1"/>
              </a:solidFill>
            </a:endParaRPr>
          </a:p>
        </p:txBody>
      </p:sp>
      <p:sp>
        <p:nvSpPr>
          <p:cNvPr id="8195" name="Rectangle 2">
            <a:extLst>
              <a:ext uri="{FF2B5EF4-FFF2-40B4-BE49-F238E27FC236}">
                <a16:creationId xmlns:a16="http://schemas.microsoft.com/office/drawing/2014/main" id="{0D377187-3788-4488-AB34-DC3BC046B5BA}"/>
              </a:ext>
            </a:extLst>
          </p:cNvPr>
          <p:cNvSpPr>
            <a:spLocks noGrp="1" noChangeArrowheads="1"/>
          </p:cNvSpPr>
          <p:nvPr>
            <p:ph type="title"/>
          </p:nvPr>
        </p:nvSpPr>
        <p:spPr/>
        <p:txBody>
          <a:bodyPr/>
          <a:lstStyle/>
          <a:p>
            <a:pPr eaLnBrk="1" hangingPunct="1"/>
            <a:r>
              <a:rPr lang="en-US" altLang="en-US" sz="3200"/>
              <a:t>My approach</a:t>
            </a:r>
          </a:p>
        </p:txBody>
      </p:sp>
      <p:sp>
        <p:nvSpPr>
          <p:cNvPr id="8196" name="Rectangle 3">
            <a:extLst>
              <a:ext uri="{FF2B5EF4-FFF2-40B4-BE49-F238E27FC236}">
                <a16:creationId xmlns:a16="http://schemas.microsoft.com/office/drawing/2014/main" id="{75CD9F2B-32FA-4B48-88D8-B10D57F78F06}"/>
              </a:ext>
            </a:extLst>
          </p:cNvPr>
          <p:cNvSpPr>
            <a:spLocks noGrp="1" noChangeArrowheads="1"/>
          </p:cNvSpPr>
          <p:nvPr>
            <p:ph type="body" idx="1"/>
          </p:nvPr>
        </p:nvSpPr>
        <p:spPr/>
        <p:txBody>
          <a:bodyPr/>
          <a:lstStyle/>
          <a:p>
            <a:pPr eaLnBrk="1" hangingPunct="1"/>
            <a:endParaRPr lang="en-GB" altLang="en-US"/>
          </a:p>
          <a:p>
            <a:pPr eaLnBrk="1" hangingPunct="1"/>
            <a:r>
              <a:rPr lang="en-GB" altLang="en-US" sz="3200"/>
              <a:t>I hear - I forget</a:t>
            </a:r>
          </a:p>
          <a:p>
            <a:pPr eaLnBrk="1" hangingPunct="1"/>
            <a:endParaRPr lang="en-GB" altLang="en-US" sz="3200"/>
          </a:p>
          <a:p>
            <a:pPr eaLnBrk="1" hangingPunct="1"/>
            <a:endParaRPr lang="en-GB" altLang="en-US" sz="3200"/>
          </a:p>
          <a:p>
            <a:pPr eaLnBrk="1" hangingPunct="1"/>
            <a:r>
              <a:rPr lang="en-GB" altLang="en-US" sz="3200"/>
              <a:t>I see - I remember</a:t>
            </a:r>
          </a:p>
          <a:p>
            <a:pPr eaLnBrk="1" hangingPunct="1"/>
            <a:endParaRPr lang="en-GB" altLang="en-US" sz="3200"/>
          </a:p>
          <a:p>
            <a:pPr eaLnBrk="1" hangingPunct="1"/>
            <a:endParaRPr lang="en-GB" altLang="en-US" sz="3200"/>
          </a:p>
          <a:p>
            <a:pPr eaLnBrk="1" hangingPunct="1"/>
            <a:r>
              <a:rPr lang="en-GB" altLang="en-US" sz="3200"/>
              <a:t>I do - I understand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49E0BD6-3903-4106-8EC6-775DAF4CDA74}"/>
              </a:ext>
            </a:extLst>
          </p:cNvPr>
          <p:cNvSpPr>
            <a:spLocks noGrp="1" noChangeArrowheads="1"/>
          </p:cNvSpPr>
          <p:nvPr>
            <p:ph type="ctrTitle"/>
          </p:nvPr>
        </p:nvSpPr>
        <p:spPr/>
        <p:txBody>
          <a:bodyPr/>
          <a:lstStyle/>
          <a:p>
            <a:pPr eaLnBrk="1" hangingPunct="1"/>
            <a:br>
              <a:rPr lang="en-US" altLang="en-US" sz="2400"/>
            </a:br>
            <a:r>
              <a:rPr lang="en-US" altLang="en-US" sz="2400"/>
              <a:t>The patterns in the age based measurements</a:t>
            </a:r>
            <a:br>
              <a:rPr lang="en-US" altLang="en-US" sz="2400"/>
            </a:br>
            <a:br>
              <a:rPr lang="en-US" altLang="en-US" sz="2400"/>
            </a:br>
            <a:r>
              <a:rPr lang="en-US" altLang="en-US" sz="1800"/>
              <a:t>Subtitle: Why do fisheries biologist </a:t>
            </a:r>
            <a:r>
              <a:rPr lang="en-US" altLang="en-US" sz="1800" u="sng"/>
              <a:t>always</a:t>
            </a:r>
            <a:r>
              <a:rPr lang="en-US" altLang="en-US" sz="1800"/>
              <a:t> think in year classes?</a:t>
            </a:r>
            <a:r>
              <a:rPr lang="en-US" altLang="en-US"/>
              <a:t> </a:t>
            </a:r>
          </a:p>
        </p:txBody>
      </p:sp>
      <p:sp>
        <p:nvSpPr>
          <p:cNvPr id="9219" name="Rectangle 3">
            <a:extLst>
              <a:ext uri="{FF2B5EF4-FFF2-40B4-BE49-F238E27FC236}">
                <a16:creationId xmlns:a16="http://schemas.microsoft.com/office/drawing/2014/main" id="{3C0B9101-F585-4015-8B78-FD0728E22486}"/>
              </a:ext>
            </a:extLst>
          </p:cNvPr>
          <p:cNvSpPr>
            <a:spLocks noGrp="1" noChangeArrowheads="1"/>
          </p:cNvSpPr>
          <p:nvPr>
            <p:ph type="subTitle" idx="1"/>
          </p:nvPr>
        </p:nvSpPr>
        <p:spPr/>
        <p:txBody>
          <a:bodyPr/>
          <a:lstStyle/>
          <a:p>
            <a:pPr eaLnBrk="1" hangingPunct="1"/>
            <a:endParaRPr lang="is-IS" altLang="en-US"/>
          </a:p>
          <a:p>
            <a:pPr eaLnBrk="1" hangingPunct="1"/>
            <a:endParaRPr lang="is-I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732556-52F0-40DA-B3F8-099972131467}"/>
              </a:ext>
            </a:extLst>
          </p:cNvPr>
          <p:cNvSpPr>
            <a:spLocks noGrp="1"/>
          </p:cNvSpPr>
          <p:nvPr>
            <p:ph type="sldNum" sz="quarter" idx="10"/>
          </p:nvPr>
        </p:nvSpPr>
        <p:spPr/>
        <p:txBody>
          <a:bodyPr/>
          <a:lstStyle/>
          <a:p>
            <a:pPr>
              <a:defRPr/>
            </a:pPr>
            <a:fld id="{41DFBEC5-99EE-498A-AF5C-0400CF21D8DA}" type="slidenum">
              <a:rPr lang="en-US" altLang="en-US"/>
              <a:pPr>
                <a:defRPr/>
              </a:pPr>
              <a:t>7</a:t>
            </a:fld>
            <a:endParaRPr lang="en-US" altLang="en-US">
              <a:solidFill>
                <a:schemeClr val="tx1"/>
              </a:solidFill>
            </a:endParaRPr>
          </a:p>
        </p:txBody>
      </p:sp>
      <p:sp>
        <p:nvSpPr>
          <p:cNvPr id="11267" name="Rectangle 2">
            <a:extLst>
              <a:ext uri="{FF2B5EF4-FFF2-40B4-BE49-F238E27FC236}">
                <a16:creationId xmlns:a16="http://schemas.microsoft.com/office/drawing/2014/main" id="{C58C9558-D979-492E-A9C4-5420604C4F25}"/>
              </a:ext>
            </a:extLst>
          </p:cNvPr>
          <p:cNvSpPr>
            <a:spLocks noGrp="1" noChangeArrowheads="1"/>
          </p:cNvSpPr>
          <p:nvPr>
            <p:ph type="title"/>
          </p:nvPr>
        </p:nvSpPr>
        <p:spPr/>
        <p:txBody>
          <a:bodyPr/>
          <a:lstStyle/>
          <a:p>
            <a:pPr eaLnBrk="1" hangingPunct="1"/>
            <a:r>
              <a:rPr lang="en-US" altLang="en-US"/>
              <a:t>Measurements: The basis for any stock assessment</a:t>
            </a:r>
          </a:p>
        </p:txBody>
      </p:sp>
      <p:sp>
        <p:nvSpPr>
          <p:cNvPr id="11268" name="Rectangle 3">
            <a:extLst>
              <a:ext uri="{FF2B5EF4-FFF2-40B4-BE49-F238E27FC236}">
                <a16:creationId xmlns:a16="http://schemas.microsoft.com/office/drawing/2014/main" id="{EF5088AA-2183-4622-B77A-82A78936A6A7}"/>
              </a:ext>
            </a:extLst>
          </p:cNvPr>
          <p:cNvSpPr>
            <a:spLocks noGrp="1" noChangeArrowheads="1"/>
          </p:cNvSpPr>
          <p:nvPr>
            <p:ph type="body" idx="1"/>
          </p:nvPr>
        </p:nvSpPr>
        <p:spPr/>
        <p:txBody>
          <a:bodyPr/>
          <a:lstStyle/>
          <a:p>
            <a:pPr eaLnBrk="1" hangingPunct="1">
              <a:lnSpc>
                <a:spcPct val="90000"/>
              </a:lnSpc>
            </a:pPr>
            <a:r>
              <a:rPr lang="en-US" altLang="en-US" sz="2000"/>
              <a:t>Measurements of commercial catch composition</a:t>
            </a:r>
          </a:p>
          <a:p>
            <a:pPr lvl="1" eaLnBrk="1" hangingPunct="1">
              <a:lnSpc>
                <a:spcPct val="90000"/>
              </a:lnSpc>
            </a:pPr>
            <a:r>
              <a:rPr lang="en-US" altLang="en-US" sz="1800"/>
              <a:t>Total catch</a:t>
            </a:r>
          </a:p>
          <a:p>
            <a:pPr lvl="2" eaLnBrk="1" hangingPunct="1">
              <a:lnSpc>
                <a:spcPct val="90000"/>
              </a:lnSpc>
            </a:pPr>
            <a:r>
              <a:rPr lang="en-US" altLang="en-US" sz="1600"/>
              <a:t>Landings</a:t>
            </a:r>
          </a:p>
          <a:p>
            <a:pPr lvl="2" eaLnBrk="1" hangingPunct="1">
              <a:lnSpc>
                <a:spcPct val="90000"/>
              </a:lnSpc>
            </a:pPr>
            <a:r>
              <a:rPr lang="en-US" altLang="en-US" sz="1600"/>
              <a:t>Discards</a:t>
            </a:r>
          </a:p>
          <a:p>
            <a:pPr lvl="1" eaLnBrk="1" hangingPunct="1">
              <a:lnSpc>
                <a:spcPct val="90000"/>
              </a:lnSpc>
            </a:pPr>
            <a:r>
              <a:rPr lang="en-US" altLang="en-US" sz="1800"/>
              <a:t>Catch composition</a:t>
            </a:r>
          </a:p>
          <a:p>
            <a:pPr lvl="2" eaLnBrk="1" hangingPunct="1">
              <a:lnSpc>
                <a:spcPct val="90000"/>
              </a:lnSpc>
            </a:pPr>
            <a:r>
              <a:rPr lang="en-US" altLang="en-US" sz="1600"/>
              <a:t>Size (length)</a:t>
            </a:r>
          </a:p>
          <a:p>
            <a:pPr lvl="2" eaLnBrk="1" hangingPunct="1">
              <a:lnSpc>
                <a:spcPct val="90000"/>
              </a:lnSpc>
            </a:pPr>
            <a:r>
              <a:rPr lang="en-US" altLang="en-US" sz="1600"/>
              <a:t>Age</a:t>
            </a:r>
          </a:p>
          <a:p>
            <a:pPr lvl="1" eaLnBrk="1" hangingPunct="1">
              <a:lnSpc>
                <a:spcPct val="90000"/>
              </a:lnSpc>
            </a:pPr>
            <a:r>
              <a:rPr lang="en-US" altLang="en-US" sz="1800"/>
              <a:t>Catch curve of a year class</a:t>
            </a:r>
          </a:p>
          <a:p>
            <a:pPr eaLnBrk="1" hangingPunct="1">
              <a:lnSpc>
                <a:spcPct val="90000"/>
              </a:lnSpc>
            </a:pPr>
            <a:r>
              <a:rPr lang="en-US" altLang="en-US" sz="2000"/>
              <a:t>Independent measurements (surveys)</a:t>
            </a:r>
          </a:p>
          <a:p>
            <a:pPr lvl="1" eaLnBrk="1" hangingPunct="1">
              <a:lnSpc>
                <a:spcPct val="90000"/>
              </a:lnSpc>
            </a:pPr>
            <a:r>
              <a:rPr lang="en-US" altLang="en-US" sz="1800"/>
              <a:t>Total indices</a:t>
            </a:r>
          </a:p>
          <a:p>
            <a:pPr lvl="1" eaLnBrk="1" hangingPunct="1">
              <a:lnSpc>
                <a:spcPct val="90000"/>
              </a:lnSpc>
            </a:pPr>
            <a:r>
              <a:rPr lang="en-US" altLang="en-US" sz="1800"/>
              <a:t>Survey size composition</a:t>
            </a:r>
          </a:p>
          <a:p>
            <a:pPr lvl="2" eaLnBrk="1" hangingPunct="1">
              <a:lnSpc>
                <a:spcPct val="90000"/>
              </a:lnSpc>
            </a:pPr>
            <a:r>
              <a:rPr lang="en-US" altLang="en-US" sz="1600"/>
              <a:t>Length based indices</a:t>
            </a:r>
          </a:p>
          <a:p>
            <a:pPr lvl="2" eaLnBrk="1" hangingPunct="1">
              <a:lnSpc>
                <a:spcPct val="90000"/>
              </a:lnSpc>
            </a:pPr>
            <a:r>
              <a:rPr lang="en-US" altLang="en-US" sz="1600"/>
              <a:t>Age based indices</a:t>
            </a:r>
          </a:p>
          <a:p>
            <a:pPr lvl="1" eaLnBrk="1" hangingPunct="1">
              <a:lnSpc>
                <a:spcPct val="90000"/>
              </a:lnSpc>
            </a:pPr>
            <a:r>
              <a:rPr lang="en-US" altLang="en-US" sz="1800"/>
              <a:t>Survey “catch” curve of a year class</a:t>
            </a:r>
          </a:p>
          <a:p>
            <a:pPr eaLnBrk="1" hangingPunct="1">
              <a:lnSpc>
                <a:spcPct val="90000"/>
              </a:lnSpc>
            </a:pPr>
            <a:endParaRPr lang="en-US" altLang="en-US" sz="2000"/>
          </a:p>
          <a:p>
            <a:pPr eaLnBrk="1" hangingPunct="1">
              <a:lnSpc>
                <a:spcPct val="90000"/>
              </a:lnSpc>
            </a:pPr>
            <a:r>
              <a:rPr lang="en-US" altLang="en-US" sz="2000"/>
              <a:t>Correlation among commercial data and scientific surveys</a:t>
            </a:r>
          </a:p>
          <a:p>
            <a:pPr eaLnBrk="1" hangingPunct="1">
              <a:lnSpc>
                <a:spcPct val="90000"/>
              </a:lnSpc>
            </a:pPr>
            <a:endParaRPr lang="en-US"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EC0A4A-F7B5-4454-A53F-D85EAC63AA70}"/>
              </a:ext>
            </a:extLst>
          </p:cNvPr>
          <p:cNvSpPr>
            <a:spLocks noGrp="1"/>
          </p:cNvSpPr>
          <p:nvPr>
            <p:ph type="sldNum" sz="quarter" idx="10"/>
          </p:nvPr>
        </p:nvSpPr>
        <p:spPr/>
        <p:txBody>
          <a:bodyPr/>
          <a:lstStyle/>
          <a:p>
            <a:pPr>
              <a:defRPr/>
            </a:pPr>
            <a:fld id="{5789D3A5-47CC-434F-A910-50425E4BF646}" type="slidenum">
              <a:rPr lang="en-US" altLang="en-US"/>
              <a:pPr>
                <a:defRPr/>
              </a:pPr>
              <a:t>8</a:t>
            </a:fld>
            <a:endParaRPr lang="en-US" altLang="en-US">
              <a:solidFill>
                <a:schemeClr val="tx1"/>
              </a:solidFill>
            </a:endParaRPr>
          </a:p>
        </p:txBody>
      </p:sp>
      <p:sp>
        <p:nvSpPr>
          <p:cNvPr id="13315" name="Rectangle 2">
            <a:extLst>
              <a:ext uri="{FF2B5EF4-FFF2-40B4-BE49-F238E27FC236}">
                <a16:creationId xmlns:a16="http://schemas.microsoft.com/office/drawing/2014/main" id="{33598263-2DBB-48A1-B62D-2644F2B5C3D7}"/>
              </a:ext>
            </a:extLst>
          </p:cNvPr>
          <p:cNvSpPr>
            <a:spLocks noGrp="1" noChangeArrowheads="1"/>
          </p:cNvSpPr>
          <p:nvPr>
            <p:ph type="title"/>
          </p:nvPr>
        </p:nvSpPr>
        <p:spPr/>
        <p:txBody>
          <a:bodyPr/>
          <a:lstStyle/>
          <a:p>
            <a:pPr eaLnBrk="1" hangingPunct="1"/>
            <a:r>
              <a:rPr lang="en-US" altLang="en-US"/>
              <a:t>iCod: Annual landings</a:t>
            </a:r>
          </a:p>
        </p:txBody>
      </p:sp>
      <p:graphicFrame>
        <p:nvGraphicFramePr>
          <p:cNvPr id="13316" name="Object 3">
            <a:extLst>
              <a:ext uri="{FF2B5EF4-FFF2-40B4-BE49-F238E27FC236}">
                <a16:creationId xmlns:a16="http://schemas.microsoft.com/office/drawing/2014/main" id="{457C2599-E406-4848-8F5E-A30570725D01}"/>
              </a:ext>
            </a:extLst>
          </p:cNvPr>
          <p:cNvGraphicFramePr>
            <a:graphicFrameLocks noChangeAspect="1"/>
          </p:cNvGraphicFramePr>
          <p:nvPr>
            <p:ph idx="1"/>
          </p:nvPr>
        </p:nvGraphicFramePr>
        <p:xfrm>
          <a:off x="681038" y="1268413"/>
          <a:ext cx="8197850" cy="5208587"/>
        </p:xfrm>
        <a:graphic>
          <a:graphicData uri="http://schemas.openxmlformats.org/presentationml/2006/ole">
            <mc:AlternateContent xmlns:mc="http://schemas.openxmlformats.org/markup-compatibility/2006">
              <mc:Choice xmlns:v="urn:schemas-microsoft-com:vml" Requires="v">
                <p:oleObj spid="_x0000_s13317" name="Chart" r:id="rId4" imgW="6686411" imgH="4248104" progId="MSGraph.Chart.8">
                  <p:embed followColorScheme="full"/>
                </p:oleObj>
              </mc:Choice>
              <mc:Fallback>
                <p:oleObj name="Chart" r:id="rId4" imgW="6686411" imgH="424810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268413"/>
                        <a:ext cx="8197850" cy="52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569E902F-AD7D-42DF-BBB9-BC30350BF6DA}"/>
              </a:ext>
            </a:extLst>
          </p:cNvPr>
          <p:cNvSpPr>
            <a:spLocks noGrp="1"/>
          </p:cNvSpPr>
          <p:nvPr>
            <p:ph type="sldNum" sz="quarter" idx="10"/>
          </p:nvPr>
        </p:nvSpPr>
        <p:spPr/>
        <p:txBody>
          <a:bodyPr/>
          <a:lstStyle/>
          <a:p>
            <a:pPr>
              <a:defRPr/>
            </a:pPr>
            <a:fld id="{1363C1F9-B3ED-4A98-BD3B-95E135922D4B}" type="slidenum">
              <a:rPr lang="en-US" altLang="en-US"/>
              <a:pPr>
                <a:defRPr/>
              </a:pPr>
              <a:t>9</a:t>
            </a:fld>
            <a:endParaRPr lang="en-US" altLang="en-US">
              <a:solidFill>
                <a:schemeClr val="tx1"/>
              </a:solidFill>
            </a:endParaRPr>
          </a:p>
        </p:txBody>
      </p:sp>
      <p:sp>
        <p:nvSpPr>
          <p:cNvPr id="15363" name="Rectangle 4">
            <a:extLst>
              <a:ext uri="{FF2B5EF4-FFF2-40B4-BE49-F238E27FC236}">
                <a16:creationId xmlns:a16="http://schemas.microsoft.com/office/drawing/2014/main" id="{973DA59D-0BEB-4A7B-BAF0-969D29FFF7CE}"/>
              </a:ext>
            </a:extLst>
          </p:cNvPr>
          <p:cNvSpPr>
            <a:spLocks noGrp="1" noChangeArrowheads="1"/>
          </p:cNvSpPr>
          <p:nvPr>
            <p:ph type="title"/>
          </p:nvPr>
        </p:nvSpPr>
        <p:spPr/>
        <p:txBody>
          <a:bodyPr/>
          <a:lstStyle/>
          <a:p>
            <a:pPr eaLnBrk="1" hangingPunct="1"/>
            <a:r>
              <a:rPr lang="en-US" altLang="en-US" sz="2000"/>
              <a:t>Catches are taken by different gear and in different location</a:t>
            </a:r>
          </a:p>
        </p:txBody>
      </p:sp>
      <p:pic>
        <p:nvPicPr>
          <p:cNvPr id="15364" name="Picture 8">
            <a:extLst>
              <a:ext uri="{FF2B5EF4-FFF2-40B4-BE49-F238E27FC236}">
                <a16:creationId xmlns:a16="http://schemas.microsoft.com/office/drawing/2014/main" id="{22BB9BEC-643E-4F36-B509-FA96444FF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25538"/>
            <a:ext cx="6831013" cy="529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myIcelandic">
  <a:themeElements>
    <a:clrScheme name="myIcelandic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yIcelandi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yIcelandic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yIcelandic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yIcelandic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yIcelandic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yIcelandic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yIcelandic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yIcelandic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myIcelandic</Template>
  <TotalTime>3416</TotalTime>
  <Pages>1</Pages>
  <Words>6282</Words>
  <Application>Microsoft Office PowerPoint</Application>
  <PresentationFormat>On-screen Show (4:3)</PresentationFormat>
  <Paragraphs>326</Paragraphs>
  <Slides>42</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0" baseType="lpstr">
      <vt:lpstr>Times New Roman</vt:lpstr>
      <vt:lpstr>Arial</vt:lpstr>
      <vt:lpstr>Tahoma</vt:lpstr>
      <vt:lpstr>Wingdings</vt:lpstr>
      <vt:lpstr>myIcelandic</vt:lpstr>
      <vt:lpstr>Microsoft Graph Chart</vt:lpstr>
      <vt:lpstr>Microsoft Office Excel Worksheet</vt:lpstr>
      <vt:lpstr>CorelDRAW 8.0 Graphic</vt:lpstr>
      <vt:lpstr> Age based stock assessment methods</vt:lpstr>
      <vt:lpstr>My background</vt:lpstr>
      <vt:lpstr>Tentative plan for the next 5 days: Part 1</vt:lpstr>
      <vt:lpstr>Tentative plan for the next 5 days: Part 2</vt:lpstr>
      <vt:lpstr>My approach</vt:lpstr>
      <vt:lpstr> The patterns in the age based measurements  Subtitle: Why do fisheries biologist always think in year classes? </vt:lpstr>
      <vt:lpstr>Measurements: The basis for any stock assessment</vt:lpstr>
      <vt:lpstr>iCod: Annual landings</vt:lpstr>
      <vt:lpstr>Catches are taken by different gear and in different location</vt:lpstr>
      <vt:lpstr>Sampling of catches need to reflect the actual fisheries</vt:lpstr>
      <vt:lpstr>iCod: Annual sampling from catches and age composition</vt:lpstr>
      <vt:lpstr>Age disaggregated catches 1982-2006 in kt</vt:lpstr>
      <vt:lpstr>Total yield and the yield of 5 year olds</vt:lpstr>
      <vt:lpstr>Age disaggregated yield 1982-2006 in kt</vt:lpstr>
      <vt:lpstr>The yield of the 1984 year class</vt:lpstr>
      <vt:lpstr>Age disaggregated yield 1982-2006 in kt</vt:lpstr>
      <vt:lpstr>The yield of the 1985 year class</vt:lpstr>
      <vt:lpstr>Yield of 1984 and 1985 year classes</vt:lpstr>
      <vt:lpstr>The yield of the 1996 year class</vt:lpstr>
      <vt:lpstr>The yield of the 1997 year class</vt:lpstr>
      <vt:lpstr>The yield of all year classes</vt:lpstr>
      <vt:lpstr>Yield by yearclasses</vt:lpstr>
      <vt:lpstr>The yield of the 2001 yearclass</vt:lpstr>
      <vt:lpstr>Yield by year classes – what is ahead?</vt:lpstr>
      <vt:lpstr>The information in the commercial catches – when aged</vt:lpstr>
      <vt:lpstr>Scientific surveys: The Icelandic spring bottom trawl survey</vt:lpstr>
      <vt:lpstr>iCod: Biomass and abundance indices</vt:lpstr>
      <vt:lpstr>Survey stations and cod catces</vt:lpstr>
      <vt:lpstr> Cod: Distribution and abundance of age 1</vt:lpstr>
      <vt:lpstr>Cod: Distribution and abundance of age 2</vt:lpstr>
      <vt:lpstr>Cod: Distribution and abundance of age 3</vt:lpstr>
      <vt:lpstr>Distribution and abundance of selected year classes</vt:lpstr>
      <vt:lpstr>iCod: Age based survey indices</vt:lpstr>
      <vt:lpstr>Indices by year classes – what is ahead?</vt:lpstr>
      <vt:lpstr>The information in the surveys – when aged</vt:lpstr>
      <vt:lpstr>Development and magnitudes in the survey and the fisheries</vt:lpstr>
      <vt:lpstr>Development and magnitudes in the survey and the fisheries</vt:lpstr>
      <vt:lpstr>Survey indices and catches</vt:lpstr>
      <vt:lpstr>Year class yield and indices of 3 year olds</vt:lpstr>
      <vt:lpstr>Survey indices at age 3 and consecutive year class yield</vt:lpstr>
      <vt:lpstr>Analytical stock assessment</vt:lpstr>
      <vt:lpstr>PowerPoint Presentation</vt:lpstr>
    </vt:vector>
  </TitlesOfParts>
  <Company>Hafrannsóknastofnunin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Þorskur: Mælingar, undirstaða þekkingar</dc:title>
  <dc:subject/>
  <dc:creator>Einar Hjörleifsson</dc:creator>
  <cp:keywords/>
  <dc:description/>
  <cp:lastModifiedBy>Einar Hjörleifsson</cp:lastModifiedBy>
  <cp:revision>156</cp:revision>
  <cp:lastPrinted>2003-09-17T14:14:57Z</cp:lastPrinted>
  <dcterms:created xsi:type="dcterms:W3CDTF">2007-10-19T10:22:39Z</dcterms:created>
  <dcterms:modified xsi:type="dcterms:W3CDTF">2017-11-16T09:16:31Z</dcterms:modified>
</cp:coreProperties>
</file>